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57" r:id="rId6"/>
    <p:sldId id="28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8" r:id="rId17"/>
    <p:sldId id="270" r:id="rId18"/>
    <p:sldId id="271" r:id="rId19"/>
    <p:sldId id="276" r:id="rId20"/>
    <p:sldId id="279" r:id="rId21"/>
    <p:sldId id="277" r:id="rId22"/>
    <p:sldId id="272" r:id="rId23"/>
    <p:sldId id="273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7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94C00-7167-41F1-93C1-01678092DB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CD3BC-27B9-44B7-AE92-735D7DEF5B34}">
      <dgm:prSet phldrT="[Text]"/>
      <dgm:spPr/>
      <dgm:t>
        <a:bodyPr/>
        <a:lstStyle/>
        <a:p>
          <a:r>
            <a:rPr lang="en-AU" dirty="0"/>
            <a:t>Cleaning an Excel Spreadsheet</a:t>
          </a:r>
          <a:endParaRPr lang="en-SG" dirty="0"/>
        </a:p>
      </dgm:t>
    </dgm:pt>
    <dgm:pt modelId="{D66347AE-E438-4F4D-9927-6D0B1111D162}" type="parTrans" cxnId="{85549E57-1704-40C2-ACDD-30C6F926E6D4}">
      <dgm:prSet/>
      <dgm:spPr/>
      <dgm:t>
        <a:bodyPr/>
        <a:lstStyle/>
        <a:p>
          <a:endParaRPr lang="en-SG"/>
        </a:p>
      </dgm:t>
    </dgm:pt>
    <dgm:pt modelId="{90B891B3-A170-41D1-B93E-AEABB1C6FDFA}" type="sibTrans" cxnId="{85549E57-1704-40C2-ACDD-30C6F926E6D4}">
      <dgm:prSet/>
      <dgm:spPr/>
      <dgm:t>
        <a:bodyPr/>
        <a:lstStyle/>
        <a:p>
          <a:endParaRPr lang="en-SG"/>
        </a:p>
      </dgm:t>
    </dgm:pt>
    <dgm:pt modelId="{D6E80CEE-6BA9-498C-8817-C4CF4537FCB1}">
      <dgm:prSet phldrT="[Text]"/>
      <dgm:spPr/>
      <dgm:t>
        <a:bodyPr/>
        <a:lstStyle/>
        <a:p>
          <a:r>
            <a:rPr lang="en-AU" dirty="0"/>
            <a:t>Analysing an Excel Spreadsheet</a:t>
          </a:r>
          <a:endParaRPr lang="en-SG" dirty="0"/>
        </a:p>
      </dgm:t>
    </dgm:pt>
    <dgm:pt modelId="{3112E00D-A4D3-4960-9B18-F00755AAE3CC}" type="parTrans" cxnId="{12B9ED80-9BA5-4E77-92FC-54E5B37978FB}">
      <dgm:prSet/>
      <dgm:spPr/>
      <dgm:t>
        <a:bodyPr/>
        <a:lstStyle/>
        <a:p>
          <a:endParaRPr lang="en-SG"/>
        </a:p>
      </dgm:t>
    </dgm:pt>
    <dgm:pt modelId="{FAAF6A84-ED19-4ACE-A686-9E98C3CDAA42}" type="sibTrans" cxnId="{12B9ED80-9BA5-4E77-92FC-54E5B37978FB}">
      <dgm:prSet/>
      <dgm:spPr/>
      <dgm:t>
        <a:bodyPr/>
        <a:lstStyle/>
        <a:p>
          <a:endParaRPr lang="en-SG"/>
        </a:p>
      </dgm:t>
    </dgm:pt>
    <dgm:pt modelId="{FA150152-F38B-435B-B074-1115DAE2B35C}">
      <dgm:prSet phldrT="[Text]"/>
      <dgm:spPr/>
      <dgm:t>
        <a:bodyPr/>
        <a:lstStyle/>
        <a:p>
          <a:r>
            <a:rPr lang="en-AU" dirty="0"/>
            <a:t>Creating a Tower Defence Game</a:t>
          </a:r>
          <a:endParaRPr lang="en-SG" dirty="0"/>
        </a:p>
      </dgm:t>
    </dgm:pt>
    <dgm:pt modelId="{75DF3324-1506-4CD7-9CDC-8F5808F17457}" type="parTrans" cxnId="{0160C586-71A0-4EED-B0D8-AA42B6E54C59}">
      <dgm:prSet/>
      <dgm:spPr/>
      <dgm:t>
        <a:bodyPr/>
        <a:lstStyle/>
        <a:p>
          <a:endParaRPr lang="en-SG"/>
        </a:p>
      </dgm:t>
    </dgm:pt>
    <dgm:pt modelId="{02D70319-886E-44D2-8C8B-D71906B756DA}" type="sibTrans" cxnId="{0160C586-71A0-4EED-B0D8-AA42B6E54C59}">
      <dgm:prSet/>
      <dgm:spPr/>
      <dgm:t>
        <a:bodyPr/>
        <a:lstStyle/>
        <a:p>
          <a:endParaRPr lang="en-SG"/>
        </a:p>
      </dgm:t>
    </dgm:pt>
    <dgm:pt modelId="{8B6D70E6-8D21-41B6-81C2-FA05548DDAC8}" type="pres">
      <dgm:prSet presAssocID="{1F494C00-7167-41F1-93C1-01678092DBB8}" presName="Name0" presStyleCnt="0">
        <dgm:presLayoutVars>
          <dgm:dir/>
          <dgm:resizeHandles val="exact"/>
        </dgm:presLayoutVars>
      </dgm:prSet>
      <dgm:spPr/>
    </dgm:pt>
    <dgm:pt modelId="{92CF38CC-3802-46C4-B5E0-72C61FFA442C}" type="pres">
      <dgm:prSet presAssocID="{94CCD3BC-27B9-44B7-AE92-735D7DEF5B34}" presName="node" presStyleLbl="node1" presStyleIdx="0" presStyleCnt="3">
        <dgm:presLayoutVars>
          <dgm:bulletEnabled val="1"/>
        </dgm:presLayoutVars>
      </dgm:prSet>
      <dgm:spPr/>
    </dgm:pt>
    <dgm:pt modelId="{280AEBAF-B351-4FA2-82B6-F7DBBFB2A504}" type="pres">
      <dgm:prSet presAssocID="{90B891B3-A170-41D1-B93E-AEABB1C6FDFA}" presName="sibTrans" presStyleLbl="sibTrans2D1" presStyleIdx="0" presStyleCnt="2"/>
      <dgm:spPr/>
    </dgm:pt>
    <dgm:pt modelId="{D219CC9B-CB1C-4EF0-BBC1-BF3898B4CC7C}" type="pres">
      <dgm:prSet presAssocID="{90B891B3-A170-41D1-B93E-AEABB1C6FDFA}" presName="connectorText" presStyleLbl="sibTrans2D1" presStyleIdx="0" presStyleCnt="2"/>
      <dgm:spPr/>
    </dgm:pt>
    <dgm:pt modelId="{6828B538-867A-4745-B0D3-40455A924BF0}" type="pres">
      <dgm:prSet presAssocID="{D6E80CEE-6BA9-498C-8817-C4CF4537FCB1}" presName="node" presStyleLbl="node1" presStyleIdx="1" presStyleCnt="3">
        <dgm:presLayoutVars>
          <dgm:bulletEnabled val="1"/>
        </dgm:presLayoutVars>
      </dgm:prSet>
      <dgm:spPr/>
    </dgm:pt>
    <dgm:pt modelId="{3D41287A-17B7-4B00-A727-66D7FB654051}" type="pres">
      <dgm:prSet presAssocID="{FAAF6A84-ED19-4ACE-A686-9E98C3CDAA42}" presName="sibTrans" presStyleLbl="sibTrans2D1" presStyleIdx="1" presStyleCnt="2"/>
      <dgm:spPr/>
    </dgm:pt>
    <dgm:pt modelId="{6827F0DA-888B-4299-9DC6-5C2FAC7C738A}" type="pres">
      <dgm:prSet presAssocID="{FAAF6A84-ED19-4ACE-A686-9E98C3CDAA42}" presName="connectorText" presStyleLbl="sibTrans2D1" presStyleIdx="1" presStyleCnt="2"/>
      <dgm:spPr/>
    </dgm:pt>
    <dgm:pt modelId="{0EB94E96-4FC1-4DEC-A125-4D400A6FBCB6}" type="pres">
      <dgm:prSet presAssocID="{FA150152-F38B-435B-B074-1115DAE2B35C}" presName="node" presStyleLbl="node1" presStyleIdx="2" presStyleCnt="3">
        <dgm:presLayoutVars>
          <dgm:bulletEnabled val="1"/>
        </dgm:presLayoutVars>
      </dgm:prSet>
      <dgm:spPr/>
    </dgm:pt>
  </dgm:ptLst>
  <dgm:cxnLst>
    <dgm:cxn modelId="{8895F60C-E4C6-4814-B27A-9D8320FBBAC6}" type="presOf" srcId="{FA150152-F38B-435B-B074-1115DAE2B35C}" destId="{0EB94E96-4FC1-4DEC-A125-4D400A6FBCB6}" srcOrd="0" destOrd="0" presId="urn:microsoft.com/office/officeart/2005/8/layout/process1"/>
    <dgm:cxn modelId="{DE3B7F3D-29E3-4D1A-AC28-351202A675C5}" type="presOf" srcId="{D6E80CEE-6BA9-498C-8817-C4CF4537FCB1}" destId="{6828B538-867A-4745-B0D3-40455A924BF0}" srcOrd="0" destOrd="0" presId="urn:microsoft.com/office/officeart/2005/8/layout/process1"/>
    <dgm:cxn modelId="{96C79B48-F5A0-4E1D-8E01-CCE0E618ACDB}" type="presOf" srcId="{FAAF6A84-ED19-4ACE-A686-9E98C3CDAA42}" destId="{6827F0DA-888B-4299-9DC6-5C2FAC7C738A}" srcOrd="1" destOrd="0" presId="urn:microsoft.com/office/officeart/2005/8/layout/process1"/>
    <dgm:cxn modelId="{85549E57-1704-40C2-ACDD-30C6F926E6D4}" srcId="{1F494C00-7167-41F1-93C1-01678092DBB8}" destId="{94CCD3BC-27B9-44B7-AE92-735D7DEF5B34}" srcOrd="0" destOrd="0" parTransId="{D66347AE-E438-4F4D-9927-6D0B1111D162}" sibTransId="{90B891B3-A170-41D1-B93E-AEABB1C6FDFA}"/>
    <dgm:cxn modelId="{12B9ED80-9BA5-4E77-92FC-54E5B37978FB}" srcId="{1F494C00-7167-41F1-93C1-01678092DBB8}" destId="{D6E80CEE-6BA9-498C-8817-C4CF4537FCB1}" srcOrd="1" destOrd="0" parTransId="{3112E00D-A4D3-4960-9B18-F00755AAE3CC}" sibTransId="{FAAF6A84-ED19-4ACE-A686-9E98C3CDAA42}"/>
    <dgm:cxn modelId="{0160C586-71A0-4EED-B0D8-AA42B6E54C59}" srcId="{1F494C00-7167-41F1-93C1-01678092DBB8}" destId="{FA150152-F38B-435B-B074-1115DAE2B35C}" srcOrd="2" destOrd="0" parTransId="{75DF3324-1506-4CD7-9CDC-8F5808F17457}" sibTransId="{02D70319-886E-44D2-8C8B-D71906B756DA}"/>
    <dgm:cxn modelId="{1E57D0A5-782C-40F5-85B3-21BEF576FCBB}" type="presOf" srcId="{90B891B3-A170-41D1-B93E-AEABB1C6FDFA}" destId="{D219CC9B-CB1C-4EF0-BBC1-BF3898B4CC7C}" srcOrd="1" destOrd="0" presId="urn:microsoft.com/office/officeart/2005/8/layout/process1"/>
    <dgm:cxn modelId="{29C5D8C4-0369-4A2F-84FD-0EA374F9598F}" type="presOf" srcId="{94CCD3BC-27B9-44B7-AE92-735D7DEF5B34}" destId="{92CF38CC-3802-46C4-B5E0-72C61FFA442C}" srcOrd="0" destOrd="0" presId="urn:microsoft.com/office/officeart/2005/8/layout/process1"/>
    <dgm:cxn modelId="{659A32D3-97C1-4EA8-B134-D2DEE468F912}" type="presOf" srcId="{1F494C00-7167-41F1-93C1-01678092DBB8}" destId="{8B6D70E6-8D21-41B6-81C2-FA05548DDAC8}" srcOrd="0" destOrd="0" presId="urn:microsoft.com/office/officeart/2005/8/layout/process1"/>
    <dgm:cxn modelId="{3BF5CBD5-7A0B-403E-B3AB-71C220EB0709}" type="presOf" srcId="{90B891B3-A170-41D1-B93E-AEABB1C6FDFA}" destId="{280AEBAF-B351-4FA2-82B6-F7DBBFB2A504}" srcOrd="0" destOrd="0" presId="urn:microsoft.com/office/officeart/2005/8/layout/process1"/>
    <dgm:cxn modelId="{2C8F82E7-2D26-4748-915F-3DEF5F7D98B2}" type="presOf" srcId="{FAAF6A84-ED19-4ACE-A686-9E98C3CDAA42}" destId="{3D41287A-17B7-4B00-A727-66D7FB654051}" srcOrd="0" destOrd="0" presId="urn:microsoft.com/office/officeart/2005/8/layout/process1"/>
    <dgm:cxn modelId="{E86C33A6-1074-496B-BCB0-73CD8E0E141E}" type="presParOf" srcId="{8B6D70E6-8D21-41B6-81C2-FA05548DDAC8}" destId="{92CF38CC-3802-46C4-B5E0-72C61FFA442C}" srcOrd="0" destOrd="0" presId="urn:microsoft.com/office/officeart/2005/8/layout/process1"/>
    <dgm:cxn modelId="{2830899A-5ABC-43F2-BBF9-6C3677119281}" type="presParOf" srcId="{8B6D70E6-8D21-41B6-81C2-FA05548DDAC8}" destId="{280AEBAF-B351-4FA2-82B6-F7DBBFB2A504}" srcOrd="1" destOrd="0" presId="urn:microsoft.com/office/officeart/2005/8/layout/process1"/>
    <dgm:cxn modelId="{2B078EBA-E6BC-4C5F-BEF0-513A7F18B9E4}" type="presParOf" srcId="{280AEBAF-B351-4FA2-82B6-F7DBBFB2A504}" destId="{D219CC9B-CB1C-4EF0-BBC1-BF3898B4CC7C}" srcOrd="0" destOrd="0" presId="urn:microsoft.com/office/officeart/2005/8/layout/process1"/>
    <dgm:cxn modelId="{27B61253-7ED7-4432-8DE1-248EA2A39C8D}" type="presParOf" srcId="{8B6D70E6-8D21-41B6-81C2-FA05548DDAC8}" destId="{6828B538-867A-4745-B0D3-40455A924BF0}" srcOrd="2" destOrd="0" presId="urn:microsoft.com/office/officeart/2005/8/layout/process1"/>
    <dgm:cxn modelId="{298A7741-BF35-4870-BF9C-BF0CC4BB1D9E}" type="presParOf" srcId="{8B6D70E6-8D21-41B6-81C2-FA05548DDAC8}" destId="{3D41287A-17B7-4B00-A727-66D7FB654051}" srcOrd="3" destOrd="0" presId="urn:microsoft.com/office/officeart/2005/8/layout/process1"/>
    <dgm:cxn modelId="{CE486C75-31EA-4540-B537-6F88A8F3A27F}" type="presParOf" srcId="{3D41287A-17B7-4B00-A727-66D7FB654051}" destId="{6827F0DA-888B-4299-9DC6-5C2FAC7C738A}" srcOrd="0" destOrd="0" presId="urn:microsoft.com/office/officeart/2005/8/layout/process1"/>
    <dgm:cxn modelId="{7F084290-5509-4F7B-B554-4E6BE65A3D98}" type="presParOf" srcId="{8B6D70E6-8D21-41B6-81C2-FA05548DDAC8}" destId="{0EB94E96-4FC1-4DEC-A125-4D400A6FBCB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494C00-7167-41F1-93C1-01678092DB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CD3BC-27B9-44B7-AE92-735D7DEF5B34}">
      <dgm:prSet phldrT="[Text]"/>
      <dgm:spPr/>
      <dgm:t>
        <a:bodyPr/>
        <a:lstStyle/>
        <a:p>
          <a:r>
            <a:rPr lang="en-AU" dirty="0"/>
            <a:t>Creating a Basic Java Class System</a:t>
          </a:r>
          <a:endParaRPr lang="en-SG" dirty="0"/>
        </a:p>
      </dgm:t>
    </dgm:pt>
    <dgm:pt modelId="{D66347AE-E438-4F4D-9927-6D0B1111D162}" type="parTrans" cxnId="{85549E57-1704-40C2-ACDD-30C6F926E6D4}">
      <dgm:prSet/>
      <dgm:spPr/>
      <dgm:t>
        <a:bodyPr/>
        <a:lstStyle/>
        <a:p>
          <a:endParaRPr lang="en-SG"/>
        </a:p>
      </dgm:t>
    </dgm:pt>
    <dgm:pt modelId="{90B891B3-A170-41D1-B93E-AEABB1C6FDFA}" type="sibTrans" cxnId="{85549E57-1704-40C2-ACDD-30C6F926E6D4}">
      <dgm:prSet/>
      <dgm:spPr/>
      <dgm:t>
        <a:bodyPr/>
        <a:lstStyle/>
        <a:p>
          <a:endParaRPr lang="en-SG"/>
        </a:p>
      </dgm:t>
    </dgm:pt>
    <dgm:pt modelId="{D6E80CEE-6BA9-498C-8817-C4CF4537FCB1}">
      <dgm:prSet phldrT="[Text]"/>
      <dgm:spPr/>
      <dgm:t>
        <a:bodyPr/>
        <a:lstStyle/>
        <a:p>
          <a:r>
            <a:rPr lang="en-AU" dirty="0"/>
            <a:t>Intermediate Class System</a:t>
          </a:r>
          <a:endParaRPr lang="en-SG" dirty="0"/>
        </a:p>
      </dgm:t>
    </dgm:pt>
    <dgm:pt modelId="{3112E00D-A4D3-4960-9B18-F00755AAE3CC}" type="parTrans" cxnId="{12B9ED80-9BA5-4E77-92FC-54E5B37978FB}">
      <dgm:prSet/>
      <dgm:spPr/>
      <dgm:t>
        <a:bodyPr/>
        <a:lstStyle/>
        <a:p>
          <a:endParaRPr lang="en-SG"/>
        </a:p>
      </dgm:t>
    </dgm:pt>
    <dgm:pt modelId="{FAAF6A84-ED19-4ACE-A686-9E98C3CDAA42}" type="sibTrans" cxnId="{12B9ED80-9BA5-4E77-92FC-54E5B37978FB}">
      <dgm:prSet/>
      <dgm:spPr/>
      <dgm:t>
        <a:bodyPr/>
        <a:lstStyle/>
        <a:p>
          <a:endParaRPr lang="en-SG"/>
        </a:p>
      </dgm:t>
    </dgm:pt>
    <dgm:pt modelId="{FA150152-F38B-435B-B074-1115DAE2B35C}">
      <dgm:prSet phldrT="[Text]"/>
      <dgm:spPr/>
      <dgm:t>
        <a:bodyPr/>
        <a:lstStyle/>
        <a:p>
          <a:r>
            <a:rPr lang="en-AU" dirty="0"/>
            <a:t>Applying previous work to simulate a bus network</a:t>
          </a:r>
          <a:endParaRPr lang="en-SG" dirty="0"/>
        </a:p>
      </dgm:t>
    </dgm:pt>
    <dgm:pt modelId="{75DF3324-1506-4CD7-9CDC-8F5808F17457}" type="parTrans" cxnId="{0160C586-71A0-4EED-B0D8-AA42B6E54C59}">
      <dgm:prSet/>
      <dgm:spPr/>
      <dgm:t>
        <a:bodyPr/>
        <a:lstStyle/>
        <a:p>
          <a:endParaRPr lang="en-SG"/>
        </a:p>
      </dgm:t>
    </dgm:pt>
    <dgm:pt modelId="{02D70319-886E-44D2-8C8B-D71906B756DA}" type="sibTrans" cxnId="{0160C586-71A0-4EED-B0D8-AA42B6E54C59}">
      <dgm:prSet/>
      <dgm:spPr/>
      <dgm:t>
        <a:bodyPr/>
        <a:lstStyle/>
        <a:p>
          <a:endParaRPr lang="en-SG"/>
        </a:p>
      </dgm:t>
    </dgm:pt>
    <dgm:pt modelId="{8B6D70E6-8D21-41B6-81C2-FA05548DDAC8}" type="pres">
      <dgm:prSet presAssocID="{1F494C00-7167-41F1-93C1-01678092DBB8}" presName="Name0" presStyleCnt="0">
        <dgm:presLayoutVars>
          <dgm:dir/>
          <dgm:resizeHandles val="exact"/>
        </dgm:presLayoutVars>
      </dgm:prSet>
      <dgm:spPr/>
    </dgm:pt>
    <dgm:pt modelId="{92CF38CC-3802-46C4-B5E0-72C61FFA442C}" type="pres">
      <dgm:prSet presAssocID="{94CCD3BC-27B9-44B7-AE92-735D7DEF5B34}" presName="node" presStyleLbl="node1" presStyleIdx="0" presStyleCnt="3">
        <dgm:presLayoutVars>
          <dgm:bulletEnabled val="1"/>
        </dgm:presLayoutVars>
      </dgm:prSet>
      <dgm:spPr/>
    </dgm:pt>
    <dgm:pt modelId="{280AEBAF-B351-4FA2-82B6-F7DBBFB2A504}" type="pres">
      <dgm:prSet presAssocID="{90B891B3-A170-41D1-B93E-AEABB1C6FDFA}" presName="sibTrans" presStyleLbl="sibTrans2D1" presStyleIdx="0" presStyleCnt="2"/>
      <dgm:spPr/>
    </dgm:pt>
    <dgm:pt modelId="{D219CC9B-CB1C-4EF0-BBC1-BF3898B4CC7C}" type="pres">
      <dgm:prSet presAssocID="{90B891B3-A170-41D1-B93E-AEABB1C6FDFA}" presName="connectorText" presStyleLbl="sibTrans2D1" presStyleIdx="0" presStyleCnt="2"/>
      <dgm:spPr/>
    </dgm:pt>
    <dgm:pt modelId="{6828B538-867A-4745-B0D3-40455A924BF0}" type="pres">
      <dgm:prSet presAssocID="{D6E80CEE-6BA9-498C-8817-C4CF4537FCB1}" presName="node" presStyleLbl="node1" presStyleIdx="1" presStyleCnt="3">
        <dgm:presLayoutVars>
          <dgm:bulletEnabled val="1"/>
        </dgm:presLayoutVars>
      </dgm:prSet>
      <dgm:spPr/>
    </dgm:pt>
    <dgm:pt modelId="{3D41287A-17B7-4B00-A727-66D7FB654051}" type="pres">
      <dgm:prSet presAssocID="{FAAF6A84-ED19-4ACE-A686-9E98C3CDAA42}" presName="sibTrans" presStyleLbl="sibTrans2D1" presStyleIdx="1" presStyleCnt="2"/>
      <dgm:spPr/>
    </dgm:pt>
    <dgm:pt modelId="{6827F0DA-888B-4299-9DC6-5C2FAC7C738A}" type="pres">
      <dgm:prSet presAssocID="{FAAF6A84-ED19-4ACE-A686-9E98C3CDAA42}" presName="connectorText" presStyleLbl="sibTrans2D1" presStyleIdx="1" presStyleCnt="2"/>
      <dgm:spPr/>
    </dgm:pt>
    <dgm:pt modelId="{0EB94E96-4FC1-4DEC-A125-4D400A6FBCB6}" type="pres">
      <dgm:prSet presAssocID="{FA150152-F38B-435B-B074-1115DAE2B35C}" presName="node" presStyleLbl="node1" presStyleIdx="2" presStyleCnt="3">
        <dgm:presLayoutVars>
          <dgm:bulletEnabled val="1"/>
        </dgm:presLayoutVars>
      </dgm:prSet>
      <dgm:spPr/>
    </dgm:pt>
  </dgm:ptLst>
  <dgm:cxnLst>
    <dgm:cxn modelId="{8895F60C-E4C6-4814-B27A-9D8320FBBAC6}" type="presOf" srcId="{FA150152-F38B-435B-B074-1115DAE2B35C}" destId="{0EB94E96-4FC1-4DEC-A125-4D400A6FBCB6}" srcOrd="0" destOrd="0" presId="urn:microsoft.com/office/officeart/2005/8/layout/process1"/>
    <dgm:cxn modelId="{DE3B7F3D-29E3-4D1A-AC28-351202A675C5}" type="presOf" srcId="{D6E80CEE-6BA9-498C-8817-C4CF4537FCB1}" destId="{6828B538-867A-4745-B0D3-40455A924BF0}" srcOrd="0" destOrd="0" presId="urn:microsoft.com/office/officeart/2005/8/layout/process1"/>
    <dgm:cxn modelId="{96C79B48-F5A0-4E1D-8E01-CCE0E618ACDB}" type="presOf" srcId="{FAAF6A84-ED19-4ACE-A686-9E98C3CDAA42}" destId="{6827F0DA-888B-4299-9DC6-5C2FAC7C738A}" srcOrd="1" destOrd="0" presId="urn:microsoft.com/office/officeart/2005/8/layout/process1"/>
    <dgm:cxn modelId="{85549E57-1704-40C2-ACDD-30C6F926E6D4}" srcId="{1F494C00-7167-41F1-93C1-01678092DBB8}" destId="{94CCD3BC-27B9-44B7-AE92-735D7DEF5B34}" srcOrd="0" destOrd="0" parTransId="{D66347AE-E438-4F4D-9927-6D0B1111D162}" sibTransId="{90B891B3-A170-41D1-B93E-AEABB1C6FDFA}"/>
    <dgm:cxn modelId="{12B9ED80-9BA5-4E77-92FC-54E5B37978FB}" srcId="{1F494C00-7167-41F1-93C1-01678092DBB8}" destId="{D6E80CEE-6BA9-498C-8817-C4CF4537FCB1}" srcOrd="1" destOrd="0" parTransId="{3112E00D-A4D3-4960-9B18-F00755AAE3CC}" sibTransId="{FAAF6A84-ED19-4ACE-A686-9E98C3CDAA42}"/>
    <dgm:cxn modelId="{0160C586-71A0-4EED-B0D8-AA42B6E54C59}" srcId="{1F494C00-7167-41F1-93C1-01678092DBB8}" destId="{FA150152-F38B-435B-B074-1115DAE2B35C}" srcOrd="2" destOrd="0" parTransId="{75DF3324-1506-4CD7-9CDC-8F5808F17457}" sibTransId="{02D70319-886E-44D2-8C8B-D71906B756DA}"/>
    <dgm:cxn modelId="{1E57D0A5-782C-40F5-85B3-21BEF576FCBB}" type="presOf" srcId="{90B891B3-A170-41D1-B93E-AEABB1C6FDFA}" destId="{D219CC9B-CB1C-4EF0-BBC1-BF3898B4CC7C}" srcOrd="1" destOrd="0" presId="urn:microsoft.com/office/officeart/2005/8/layout/process1"/>
    <dgm:cxn modelId="{29C5D8C4-0369-4A2F-84FD-0EA374F9598F}" type="presOf" srcId="{94CCD3BC-27B9-44B7-AE92-735D7DEF5B34}" destId="{92CF38CC-3802-46C4-B5E0-72C61FFA442C}" srcOrd="0" destOrd="0" presId="urn:microsoft.com/office/officeart/2005/8/layout/process1"/>
    <dgm:cxn modelId="{659A32D3-97C1-4EA8-B134-D2DEE468F912}" type="presOf" srcId="{1F494C00-7167-41F1-93C1-01678092DBB8}" destId="{8B6D70E6-8D21-41B6-81C2-FA05548DDAC8}" srcOrd="0" destOrd="0" presId="urn:microsoft.com/office/officeart/2005/8/layout/process1"/>
    <dgm:cxn modelId="{3BF5CBD5-7A0B-403E-B3AB-71C220EB0709}" type="presOf" srcId="{90B891B3-A170-41D1-B93E-AEABB1C6FDFA}" destId="{280AEBAF-B351-4FA2-82B6-F7DBBFB2A504}" srcOrd="0" destOrd="0" presId="urn:microsoft.com/office/officeart/2005/8/layout/process1"/>
    <dgm:cxn modelId="{2C8F82E7-2D26-4748-915F-3DEF5F7D98B2}" type="presOf" srcId="{FAAF6A84-ED19-4ACE-A686-9E98C3CDAA42}" destId="{3D41287A-17B7-4B00-A727-66D7FB654051}" srcOrd="0" destOrd="0" presId="urn:microsoft.com/office/officeart/2005/8/layout/process1"/>
    <dgm:cxn modelId="{E86C33A6-1074-496B-BCB0-73CD8E0E141E}" type="presParOf" srcId="{8B6D70E6-8D21-41B6-81C2-FA05548DDAC8}" destId="{92CF38CC-3802-46C4-B5E0-72C61FFA442C}" srcOrd="0" destOrd="0" presId="urn:microsoft.com/office/officeart/2005/8/layout/process1"/>
    <dgm:cxn modelId="{2830899A-5ABC-43F2-BBF9-6C3677119281}" type="presParOf" srcId="{8B6D70E6-8D21-41B6-81C2-FA05548DDAC8}" destId="{280AEBAF-B351-4FA2-82B6-F7DBBFB2A504}" srcOrd="1" destOrd="0" presId="urn:microsoft.com/office/officeart/2005/8/layout/process1"/>
    <dgm:cxn modelId="{2B078EBA-E6BC-4C5F-BEF0-513A7F18B9E4}" type="presParOf" srcId="{280AEBAF-B351-4FA2-82B6-F7DBBFB2A504}" destId="{D219CC9B-CB1C-4EF0-BBC1-BF3898B4CC7C}" srcOrd="0" destOrd="0" presId="urn:microsoft.com/office/officeart/2005/8/layout/process1"/>
    <dgm:cxn modelId="{27B61253-7ED7-4432-8DE1-248EA2A39C8D}" type="presParOf" srcId="{8B6D70E6-8D21-41B6-81C2-FA05548DDAC8}" destId="{6828B538-867A-4745-B0D3-40455A924BF0}" srcOrd="2" destOrd="0" presId="urn:microsoft.com/office/officeart/2005/8/layout/process1"/>
    <dgm:cxn modelId="{298A7741-BF35-4870-BF9C-BF0CC4BB1D9E}" type="presParOf" srcId="{8B6D70E6-8D21-41B6-81C2-FA05548DDAC8}" destId="{3D41287A-17B7-4B00-A727-66D7FB654051}" srcOrd="3" destOrd="0" presId="urn:microsoft.com/office/officeart/2005/8/layout/process1"/>
    <dgm:cxn modelId="{CE486C75-31EA-4540-B537-6F88A8F3A27F}" type="presParOf" srcId="{3D41287A-17B7-4B00-A727-66D7FB654051}" destId="{6827F0DA-888B-4299-9DC6-5C2FAC7C738A}" srcOrd="0" destOrd="0" presId="urn:microsoft.com/office/officeart/2005/8/layout/process1"/>
    <dgm:cxn modelId="{7F084290-5509-4F7B-B554-4E6BE65A3D98}" type="presParOf" srcId="{8B6D70E6-8D21-41B6-81C2-FA05548DDAC8}" destId="{0EB94E96-4FC1-4DEC-A125-4D400A6FBCB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494C00-7167-41F1-93C1-01678092DB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CCD3BC-27B9-44B7-AE92-735D7DEF5B34}">
      <dgm:prSet phldrT="[Text]"/>
      <dgm:spPr/>
      <dgm:t>
        <a:bodyPr/>
        <a:lstStyle/>
        <a:p>
          <a:r>
            <a:rPr lang="en-AU" dirty="0"/>
            <a:t>Creating a Card Game with well defined play</a:t>
          </a:r>
          <a:endParaRPr lang="en-SG" dirty="0"/>
        </a:p>
      </dgm:t>
    </dgm:pt>
    <dgm:pt modelId="{D66347AE-E438-4F4D-9927-6D0B1111D162}" type="parTrans" cxnId="{85549E57-1704-40C2-ACDD-30C6F926E6D4}">
      <dgm:prSet/>
      <dgm:spPr/>
      <dgm:t>
        <a:bodyPr/>
        <a:lstStyle/>
        <a:p>
          <a:endParaRPr lang="en-SG"/>
        </a:p>
      </dgm:t>
    </dgm:pt>
    <dgm:pt modelId="{90B891B3-A170-41D1-B93E-AEABB1C6FDFA}" type="sibTrans" cxnId="{85549E57-1704-40C2-ACDD-30C6F926E6D4}">
      <dgm:prSet/>
      <dgm:spPr/>
      <dgm:t>
        <a:bodyPr/>
        <a:lstStyle/>
        <a:p>
          <a:endParaRPr lang="en-SG"/>
        </a:p>
      </dgm:t>
    </dgm:pt>
    <dgm:pt modelId="{D6E80CEE-6BA9-498C-8817-C4CF4537FCB1}">
      <dgm:prSet phldrT="[Text]"/>
      <dgm:spPr/>
      <dgm:t>
        <a:bodyPr/>
        <a:lstStyle/>
        <a:p>
          <a:r>
            <a:rPr lang="en-AU" dirty="0"/>
            <a:t>“Quicksand’ &amp; “BOMB”</a:t>
          </a:r>
          <a:endParaRPr lang="en-SG" dirty="0"/>
        </a:p>
      </dgm:t>
    </dgm:pt>
    <dgm:pt modelId="{3112E00D-A4D3-4960-9B18-F00755AAE3CC}" type="parTrans" cxnId="{12B9ED80-9BA5-4E77-92FC-54E5B37978FB}">
      <dgm:prSet/>
      <dgm:spPr/>
      <dgm:t>
        <a:bodyPr/>
        <a:lstStyle/>
        <a:p>
          <a:endParaRPr lang="en-SG"/>
        </a:p>
      </dgm:t>
    </dgm:pt>
    <dgm:pt modelId="{FAAF6A84-ED19-4ACE-A686-9E98C3CDAA42}" type="sibTrans" cxnId="{12B9ED80-9BA5-4E77-92FC-54E5B37978FB}">
      <dgm:prSet/>
      <dgm:spPr/>
      <dgm:t>
        <a:bodyPr/>
        <a:lstStyle/>
        <a:p>
          <a:endParaRPr lang="en-SG"/>
        </a:p>
      </dgm:t>
    </dgm:pt>
    <dgm:pt modelId="{FA150152-F38B-435B-B074-1115DAE2B35C}">
      <dgm:prSet phldrT="[Text]"/>
      <dgm:spPr/>
      <dgm:t>
        <a:bodyPr/>
        <a:lstStyle/>
        <a:p>
          <a:r>
            <a:rPr lang="en-AU" dirty="0"/>
            <a:t>Creating another Card Game with Simulated Players</a:t>
          </a:r>
          <a:endParaRPr lang="en-SG" dirty="0"/>
        </a:p>
      </dgm:t>
    </dgm:pt>
    <dgm:pt modelId="{75DF3324-1506-4CD7-9CDC-8F5808F17457}" type="parTrans" cxnId="{0160C586-71A0-4EED-B0D8-AA42B6E54C59}">
      <dgm:prSet/>
      <dgm:spPr/>
      <dgm:t>
        <a:bodyPr/>
        <a:lstStyle/>
        <a:p>
          <a:endParaRPr lang="en-SG"/>
        </a:p>
      </dgm:t>
    </dgm:pt>
    <dgm:pt modelId="{02D70319-886E-44D2-8C8B-D71906B756DA}" type="sibTrans" cxnId="{0160C586-71A0-4EED-B0D8-AA42B6E54C59}">
      <dgm:prSet/>
      <dgm:spPr/>
      <dgm:t>
        <a:bodyPr/>
        <a:lstStyle/>
        <a:p>
          <a:endParaRPr lang="en-SG"/>
        </a:p>
      </dgm:t>
    </dgm:pt>
    <dgm:pt modelId="{E65E3EF5-9591-423A-8139-579E33EFEA8F}">
      <dgm:prSet phldrT="[Text]"/>
      <dgm:spPr/>
      <dgm:t>
        <a:bodyPr/>
        <a:lstStyle/>
        <a:p>
          <a:r>
            <a:rPr lang="en-AU" dirty="0"/>
            <a:t>Networked depot simulation</a:t>
          </a:r>
          <a:endParaRPr lang="en-SG" dirty="0"/>
        </a:p>
      </dgm:t>
    </dgm:pt>
    <dgm:pt modelId="{9C32ABA9-11AC-422D-8E87-E5FD72A2B769}" type="parTrans" cxnId="{0EC93653-335E-4F75-A8F1-9256BF9E995E}">
      <dgm:prSet/>
      <dgm:spPr/>
      <dgm:t>
        <a:bodyPr/>
        <a:lstStyle/>
        <a:p>
          <a:endParaRPr lang="en-SG"/>
        </a:p>
      </dgm:t>
    </dgm:pt>
    <dgm:pt modelId="{9CFD713C-49ED-40A3-B400-6840A0CDE380}" type="sibTrans" cxnId="{0EC93653-335E-4F75-A8F1-9256BF9E995E}">
      <dgm:prSet/>
      <dgm:spPr/>
      <dgm:t>
        <a:bodyPr/>
        <a:lstStyle/>
        <a:p>
          <a:endParaRPr lang="en-SG"/>
        </a:p>
      </dgm:t>
    </dgm:pt>
    <dgm:pt modelId="{8B6D70E6-8D21-41B6-81C2-FA05548DDAC8}" type="pres">
      <dgm:prSet presAssocID="{1F494C00-7167-41F1-93C1-01678092DBB8}" presName="Name0" presStyleCnt="0">
        <dgm:presLayoutVars>
          <dgm:dir/>
          <dgm:resizeHandles val="exact"/>
        </dgm:presLayoutVars>
      </dgm:prSet>
      <dgm:spPr/>
    </dgm:pt>
    <dgm:pt modelId="{92CF38CC-3802-46C4-B5E0-72C61FFA442C}" type="pres">
      <dgm:prSet presAssocID="{94CCD3BC-27B9-44B7-AE92-735D7DEF5B34}" presName="node" presStyleLbl="node1" presStyleIdx="0" presStyleCnt="4">
        <dgm:presLayoutVars>
          <dgm:bulletEnabled val="1"/>
        </dgm:presLayoutVars>
      </dgm:prSet>
      <dgm:spPr/>
    </dgm:pt>
    <dgm:pt modelId="{280AEBAF-B351-4FA2-82B6-F7DBBFB2A504}" type="pres">
      <dgm:prSet presAssocID="{90B891B3-A170-41D1-B93E-AEABB1C6FDFA}" presName="sibTrans" presStyleLbl="sibTrans2D1" presStyleIdx="0" presStyleCnt="3"/>
      <dgm:spPr/>
    </dgm:pt>
    <dgm:pt modelId="{D219CC9B-CB1C-4EF0-BBC1-BF3898B4CC7C}" type="pres">
      <dgm:prSet presAssocID="{90B891B3-A170-41D1-B93E-AEABB1C6FDFA}" presName="connectorText" presStyleLbl="sibTrans2D1" presStyleIdx="0" presStyleCnt="3"/>
      <dgm:spPr/>
    </dgm:pt>
    <dgm:pt modelId="{6828B538-867A-4745-B0D3-40455A924BF0}" type="pres">
      <dgm:prSet presAssocID="{D6E80CEE-6BA9-498C-8817-C4CF4537FCB1}" presName="node" presStyleLbl="node1" presStyleIdx="1" presStyleCnt="4">
        <dgm:presLayoutVars>
          <dgm:bulletEnabled val="1"/>
        </dgm:presLayoutVars>
      </dgm:prSet>
      <dgm:spPr/>
    </dgm:pt>
    <dgm:pt modelId="{3D41287A-17B7-4B00-A727-66D7FB654051}" type="pres">
      <dgm:prSet presAssocID="{FAAF6A84-ED19-4ACE-A686-9E98C3CDAA42}" presName="sibTrans" presStyleLbl="sibTrans2D1" presStyleIdx="1" presStyleCnt="3"/>
      <dgm:spPr/>
    </dgm:pt>
    <dgm:pt modelId="{6827F0DA-888B-4299-9DC6-5C2FAC7C738A}" type="pres">
      <dgm:prSet presAssocID="{FAAF6A84-ED19-4ACE-A686-9E98C3CDAA42}" presName="connectorText" presStyleLbl="sibTrans2D1" presStyleIdx="1" presStyleCnt="3"/>
      <dgm:spPr/>
    </dgm:pt>
    <dgm:pt modelId="{0EB94E96-4FC1-4DEC-A125-4D400A6FBCB6}" type="pres">
      <dgm:prSet presAssocID="{FA150152-F38B-435B-B074-1115DAE2B35C}" presName="node" presStyleLbl="node1" presStyleIdx="2" presStyleCnt="4">
        <dgm:presLayoutVars>
          <dgm:bulletEnabled val="1"/>
        </dgm:presLayoutVars>
      </dgm:prSet>
      <dgm:spPr/>
    </dgm:pt>
    <dgm:pt modelId="{4C575A1B-906E-4352-854C-03521D93717A}" type="pres">
      <dgm:prSet presAssocID="{02D70319-886E-44D2-8C8B-D71906B756DA}" presName="sibTrans" presStyleLbl="sibTrans2D1" presStyleIdx="2" presStyleCnt="3"/>
      <dgm:spPr/>
    </dgm:pt>
    <dgm:pt modelId="{17035E57-C489-4E74-8F08-E00239C6CB44}" type="pres">
      <dgm:prSet presAssocID="{02D70319-886E-44D2-8C8B-D71906B756DA}" presName="connectorText" presStyleLbl="sibTrans2D1" presStyleIdx="2" presStyleCnt="3"/>
      <dgm:spPr/>
    </dgm:pt>
    <dgm:pt modelId="{73EBBBD8-B25E-4C36-AD57-C8C4F6EA28EE}" type="pres">
      <dgm:prSet presAssocID="{E65E3EF5-9591-423A-8139-579E33EFEA8F}" presName="node" presStyleLbl="node1" presStyleIdx="3" presStyleCnt="4">
        <dgm:presLayoutVars>
          <dgm:bulletEnabled val="1"/>
        </dgm:presLayoutVars>
      </dgm:prSet>
      <dgm:spPr/>
    </dgm:pt>
  </dgm:ptLst>
  <dgm:cxnLst>
    <dgm:cxn modelId="{8538180B-478D-4FF1-8C5A-31F08ADB60A6}" type="presOf" srcId="{E65E3EF5-9591-423A-8139-579E33EFEA8F}" destId="{73EBBBD8-B25E-4C36-AD57-C8C4F6EA28EE}" srcOrd="0" destOrd="0" presId="urn:microsoft.com/office/officeart/2005/8/layout/process1"/>
    <dgm:cxn modelId="{8895F60C-E4C6-4814-B27A-9D8320FBBAC6}" type="presOf" srcId="{FA150152-F38B-435B-B074-1115DAE2B35C}" destId="{0EB94E96-4FC1-4DEC-A125-4D400A6FBCB6}" srcOrd="0" destOrd="0" presId="urn:microsoft.com/office/officeart/2005/8/layout/process1"/>
    <dgm:cxn modelId="{CEE46816-47FB-4B9E-BE37-64E728D863B8}" type="presOf" srcId="{02D70319-886E-44D2-8C8B-D71906B756DA}" destId="{4C575A1B-906E-4352-854C-03521D93717A}" srcOrd="0" destOrd="0" presId="urn:microsoft.com/office/officeart/2005/8/layout/process1"/>
    <dgm:cxn modelId="{DE3B7F3D-29E3-4D1A-AC28-351202A675C5}" type="presOf" srcId="{D6E80CEE-6BA9-498C-8817-C4CF4537FCB1}" destId="{6828B538-867A-4745-B0D3-40455A924BF0}" srcOrd="0" destOrd="0" presId="urn:microsoft.com/office/officeart/2005/8/layout/process1"/>
    <dgm:cxn modelId="{96C79B48-F5A0-4E1D-8E01-CCE0E618ACDB}" type="presOf" srcId="{FAAF6A84-ED19-4ACE-A686-9E98C3CDAA42}" destId="{6827F0DA-888B-4299-9DC6-5C2FAC7C738A}" srcOrd="1" destOrd="0" presId="urn:microsoft.com/office/officeart/2005/8/layout/process1"/>
    <dgm:cxn modelId="{0EC93653-335E-4F75-A8F1-9256BF9E995E}" srcId="{1F494C00-7167-41F1-93C1-01678092DBB8}" destId="{E65E3EF5-9591-423A-8139-579E33EFEA8F}" srcOrd="3" destOrd="0" parTransId="{9C32ABA9-11AC-422D-8E87-E5FD72A2B769}" sibTransId="{9CFD713C-49ED-40A3-B400-6840A0CDE380}"/>
    <dgm:cxn modelId="{85549E57-1704-40C2-ACDD-30C6F926E6D4}" srcId="{1F494C00-7167-41F1-93C1-01678092DBB8}" destId="{94CCD3BC-27B9-44B7-AE92-735D7DEF5B34}" srcOrd="0" destOrd="0" parTransId="{D66347AE-E438-4F4D-9927-6D0B1111D162}" sibTransId="{90B891B3-A170-41D1-B93E-AEABB1C6FDFA}"/>
    <dgm:cxn modelId="{12B9ED80-9BA5-4E77-92FC-54E5B37978FB}" srcId="{1F494C00-7167-41F1-93C1-01678092DBB8}" destId="{D6E80CEE-6BA9-498C-8817-C4CF4537FCB1}" srcOrd="1" destOrd="0" parTransId="{3112E00D-A4D3-4960-9B18-F00755AAE3CC}" sibTransId="{FAAF6A84-ED19-4ACE-A686-9E98C3CDAA42}"/>
    <dgm:cxn modelId="{0160C586-71A0-4EED-B0D8-AA42B6E54C59}" srcId="{1F494C00-7167-41F1-93C1-01678092DBB8}" destId="{FA150152-F38B-435B-B074-1115DAE2B35C}" srcOrd="2" destOrd="0" parTransId="{75DF3324-1506-4CD7-9CDC-8F5808F17457}" sibTransId="{02D70319-886E-44D2-8C8B-D71906B756DA}"/>
    <dgm:cxn modelId="{1E57D0A5-782C-40F5-85B3-21BEF576FCBB}" type="presOf" srcId="{90B891B3-A170-41D1-B93E-AEABB1C6FDFA}" destId="{D219CC9B-CB1C-4EF0-BBC1-BF3898B4CC7C}" srcOrd="1" destOrd="0" presId="urn:microsoft.com/office/officeart/2005/8/layout/process1"/>
    <dgm:cxn modelId="{29C5D8C4-0369-4A2F-84FD-0EA374F9598F}" type="presOf" srcId="{94CCD3BC-27B9-44B7-AE92-735D7DEF5B34}" destId="{92CF38CC-3802-46C4-B5E0-72C61FFA442C}" srcOrd="0" destOrd="0" presId="urn:microsoft.com/office/officeart/2005/8/layout/process1"/>
    <dgm:cxn modelId="{800AE5C4-026F-4A96-9C2D-A252A36DC615}" type="presOf" srcId="{02D70319-886E-44D2-8C8B-D71906B756DA}" destId="{17035E57-C489-4E74-8F08-E00239C6CB44}" srcOrd="1" destOrd="0" presId="urn:microsoft.com/office/officeart/2005/8/layout/process1"/>
    <dgm:cxn modelId="{659A32D3-97C1-4EA8-B134-D2DEE468F912}" type="presOf" srcId="{1F494C00-7167-41F1-93C1-01678092DBB8}" destId="{8B6D70E6-8D21-41B6-81C2-FA05548DDAC8}" srcOrd="0" destOrd="0" presId="urn:microsoft.com/office/officeart/2005/8/layout/process1"/>
    <dgm:cxn modelId="{3BF5CBD5-7A0B-403E-B3AB-71C220EB0709}" type="presOf" srcId="{90B891B3-A170-41D1-B93E-AEABB1C6FDFA}" destId="{280AEBAF-B351-4FA2-82B6-F7DBBFB2A504}" srcOrd="0" destOrd="0" presId="urn:microsoft.com/office/officeart/2005/8/layout/process1"/>
    <dgm:cxn modelId="{2C8F82E7-2D26-4748-915F-3DEF5F7D98B2}" type="presOf" srcId="{FAAF6A84-ED19-4ACE-A686-9E98C3CDAA42}" destId="{3D41287A-17B7-4B00-A727-66D7FB654051}" srcOrd="0" destOrd="0" presId="urn:microsoft.com/office/officeart/2005/8/layout/process1"/>
    <dgm:cxn modelId="{E86C33A6-1074-496B-BCB0-73CD8E0E141E}" type="presParOf" srcId="{8B6D70E6-8D21-41B6-81C2-FA05548DDAC8}" destId="{92CF38CC-3802-46C4-B5E0-72C61FFA442C}" srcOrd="0" destOrd="0" presId="urn:microsoft.com/office/officeart/2005/8/layout/process1"/>
    <dgm:cxn modelId="{2830899A-5ABC-43F2-BBF9-6C3677119281}" type="presParOf" srcId="{8B6D70E6-8D21-41B6-81C2-FA05548DDAC8}" destId="{280AEBAF-B351-4FA2-82B6-F7DBBFB2A504}" srcOrd="1" destOrd="0" presId="urn:microsoft.com/office/officeart/2005/8/layout/process1"/>
    <dgm:cxn modelId="{2B078EBA-E6BC-4C5F-BEF0-513A7F18B9E4}" type="presParOf" srcId="{280AEBAF-B351-4FA2-82B6-F7DBBFB2A504}" destId="{D219CC9B-CB1C-4EF0-BBC1-BF3898B4CC7C}" srcOrd="0" destOrd="0" presId="urn:microsoft.com/office/officeart/2005/8/layout/process1"/>
    <dgm:cxn modelId="{27B61253-7ED7-4432-8DE1-248EA2A39C8D}" type="presParOf" srcId="{8B6D70E6-8D21-41B6-81C2-FA05548DDAC8}" destId="{6828B538-867A-4745-B0D3-40455A924BF0}" srcOrd="2" destOrd="0" presId="urn:microsoft.com/office/officeart/2005/8/layout/process1"/>
    <dgm:cxn modelId="{298A7741-BF35-4870-BF9C-BF0CC4BB1D9E}" type="presParOf" srcId="{8B6D70E6-8D21-41B6-81C2-FA05548DDAC8}" destId="{3D41287A-17B7-4B00-A727-66D7FB654051}" srcOrd="3" destOrd="0" presId="urn:microsoft.com/office/officeart/2005/8/layout/process1"/>
    <dgm:cxn modelId="{CE486C75-31EA-4540-B537-6F88A8F3A27F}" type="presParOf" srcId="{3D41287A-17B7-4B00-A727-66D7FB654051}" destId="{6827F0DA-888B-4299-9DC6-5C2FAC7C738A}" srcOrd="0" destOrd="0" presId="urn:microsoft.com/office/officeart/2005/8/layout/process1"/>
    <dgm:cxn modelId="{7F084290-5509-4F7B-B554-4E6BE65A3D98}" type="presParOf" srcId="{8B6D70E6-8D21-41B6-81C2-FA05548DDAC8}" destId="{0EB94E96-4FC1-4DEC-A125-4D400A6FBCB6}" srcOrd="4" destOrd="0" presId="urn:microsoft.com/office/officeart/2005/8/layout/process1"/>
    <dgm:cxn modelId="{1E413DF4-3A9F-4FBA-9EED-0A15710D50BA}" type="presParOf" srcId="{8B6D70E6-8D21-41B6-81C2-FA05548DDAC8}" destId="{4C575A1B-906E-4352-854C-03521D93717A}" srcOrd="5" destOrd="0" presId="urn:microsoft.com/office/officeart/2005/8/layout/process1"/>
    <dgm:cxn modelId="{7DD9C41D-5041-40B4-BA33-FC81EC6ED1BC}" type="presParOf" srcId="{4C575A1B-906E-4352-854C-03521D93717A}" destId="{17035E57-C489-4E74-8F08-E00239C6CB44}" srcOrd="0" destOrd="0" presId="urn:microsoft.com/office/officeart/2005/8/layout/process1"/>
    <dgm:cxn modelId="{50F09BF0-3D08-4921-9D4A-65A23E6D8A63}" type="presParOf" srcId="{8B6D70E6-8D21-41B6-81C2-FA05548DDAC8}" destId="{73EBBBD8-B25E-4C36-AD57-C8C4F6EA28E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F38CC-3802-46C4-B5E0-72C61FFA442C}">
      <dsp:nvSpPr>
        <dsp:cNvPr id="0" name=""/>
        <dsp:cNvSpPr/>
      </dsp:nvSpPr>
      <dsp:spPr>
        <a:xfrm>
          <a:off x="9317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Cleaning an Excel Spreadsheet</a:t>
          </a:r>
          <a:endParaRPr lang="en-SG" sz="3000" kern="1200" dirty="0"/>
        </a:p>
      </dsp:txBody>
      <dsp:txXfrm>
        <a:off x="58255" y="521963"/>
        <a:ext cx="2686903" cy="1572991"/>
      </dsp:txXfrm>
    </dsp:sp>
    <dsp:sp modelId="{280AEBAF-B351-4FA2-82B6-F7DBBFB2A504}">
      <dsp:nvSpPr>
        <dsp:cNvPr id="0" name=""/>
        <dsp:cNvSpPr/>
      </dsp:nvSpPr>
      <dsp:spPr>
        <a:xfrm>
          <a:off x="3072574" y="963146"/>
          <a:ext cx="590373" cy="6906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400" kern="1200"/>
        </a:p>
      </dsp:txBody>
      <dsp:txXfrm>
        <a:off x="3072574" y="1101271"/>
        <a:ext cx="413261" cy="414375"/>
      </dsp:txXfrm>
    </dsp:sp>
    <dsp:sp modelId="{6828B538-867A-4745-B0D3-40455A924BF0}">
      <dsp:nvSpPr>
        <dsp:cNvPr id="0" name=""/>
        <dsp:cNvSpPr/>
      </dsp:nvSpPr>
      <dsp:spPr>
        <a:xfrm>
          <a:off x="3908008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Analysing an Excel Spreadsheet</a:t>
          </a:r>
          <a:endParaRPr lang="en-SG" sz="3000" kern="1200" dirty="0"/>
        </a:p>
      </dsp:txBody>
      <dsp:txXfrm>
        <a:off x="3956946" y="521963"/>
        <a:ext cx="2686903" cy="1572991"/>
      </dsp:txXfrm>
    </dsp:sp>
    <dsp:sp modelId="{3D41287A-17B7-4B00-A727-66D7FB654051}">
      <dsp:nvSpPr>
        <dsp:cNvPr id="0" name=""/>
        <dsp:cNvSpPr/>
      </dsp:nvSpPr>
      <dsp:spPr>
        <a:xfrm>
          <a:off x="6971265" y="963146"/>
          <a:ext cx="590373" cy="6906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400" kern="1200"/>
        </a:p>
      </dsp:txBody>
      <dsp:txXfrm>
        <a:off x="6971265" y="1101271"/>
        <a:ext cx="413261" cy="414375"/>
      </dsp:txXfrm>
    </dsp:sp>
    <dsp:sp modelId="{0EB94E96-4FC1-4DEC-A125-4D400A6FBCB6}">
      <dsp:nvSpPr>
        <dsp:cNvPr id="0" name=""/>
        <dsp:cNvSpPr/>
      </dsp:nvSpPr>
      <dsp:spPr>
        <a:xfrm>
          <a:off x="7806699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Creating a Tower Defence Game</a:t>
          </a:r>
          <a:endParaRPr lang="en-SG" sz="3000" kern="1200" dirty="0"/>
        </a:p>
      </dsp:txBody>
      <dsp:txXfrm>
        <a:off x="7855637" y="521963"/>
        <a:ext cx="2686903" cy="1572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F38CC-3802-46C4-B5E0-72C61FFA442C}">
      <dsp:nvSpPr>
        <dsp:cNvPr id="0" name=""/>
        <dsp:cNvSpPr/>
      </dsp:nvSpPr>
      <dsp:spPr>
        <a:xfrm>
          <a:off x="9317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Creating a Basic Java Class System</a:t>
          </a:r>
          <a:endParaRPr lang="en-SG" sz="2500" kern="1200" dirty="0"/>
        </a:p>
      </dsp:txBody>
      <dsp:txXfrm>
        <a:off x="58255" y="521963"/>
        <a:ext cx="2686903" cy="1572991"/>
      </dsp:txXfrm>
    </dsp:sp>
    <dsp:sp modelId="{280AEBAF-B351-4FA2-82B6-F7DBBFB2A504}">
      <dsp:nvSpPr>
        <dsp:cNvPr id="0" name=""/>
        <dsp:cNvSpPr/>
      </dsp:nvSpPr>
      <dsp:spPr>
        <a:xfrm>
          <a:off x="3072574" y="963146"/>
          <a:ext cx="590373" cy="6906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3072574" y="1101271"/>
        <a:ext cx="413261" cy="414375"/>
      </dsp:txXfrm>
    </dsp:sp>
    <dsp:sp modelId="{6828B538-867A-4745-B0D3-40455A924BF0}">
      <dsp:nvSpPr>
        <dsp:cNvPr id="0" name=""/>
        <dsp:cNvSpPr/>
      </dsp:nvSpPr>
      <dsp:spPr>
        <a:xfrm>
          <a:off x="3908008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Intermediate Class System</a:t>
          </a:r>
          <a:endParaRPr lang="en-SG" sz="2500" kern="1200" dirty="0"/>
        </a:p>
      </dsp:txBody>
      <dsp:txXfrm>
        <a:off x="3956946" y="521963"/>
        <a:ext cx="2686903" cy="1572991"/>
      </dsp:txXfrm>
    </dsp:sp>
    <dsp:sp modelId="{3D41287A-17B7-4B00-A727-66D7FB654051}">
      <dsp:nvSpPr>
        <dsp:cNvPr id="0" name=""/>
        <dsp:cNvSpPr/>
      </dsp:nvSpPr>
      <dsp:spPr>
        <a:xfrm>
          <a:off x="6971265" y="963146"/>
          <a:ext cx="590373" cy="6906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6971265" y="1101271"/>
        <a:ext cx="413261" cy="414375"/>
      </dsp:txXfrm>
    </dsp:sp>
    <dsp:sp modelId="{0EB94E96-4FC1-4DEC-A125-4D400A6FBCB6}">
      <dsp:nvSpPr>
        <dsp:cNvPr id="0" name=""/>
        <dsp:cNvSpPr/>
      </dsp:nvSpPr>
      <dsp:spPr>
        <a:xfrm>
          <a:off x="7806699" y="473025"/>
          <a:ext cx="2784779" cy="1670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Applying previous work to simulate a bus network</a:t>
          </a:r>
          <a:endParaRPr lang="en-SG" sz="2500" kern="1200" dirty="0"/>
        </a:p>
      </dsp:txBody>
      <dsp:txXfrm>
        <a:off x="7855637" y="521963"/>
        <a:ext cx="2686903" cy="15729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F38CC-3802-46C4-B5E0-72C61FFA442C}">
      <dsp:nvSpPr>
        <dsp:cNvPr id="0" name=""/>
        <dsp:cNvSpPr/>
      </dsp:nvSpPr>
      <dsp:spPr>
        <a:xfrm>
          <a:off x="5572" y="655627"/>
          <a:ext cx="2436611" cy="146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Creating a Card Game with well defined play</a:t>
          </a:r>
          <a:endParaRPr lang="en-SG" sz="2200" kern="1200" dirty="0"/>
        </a:p>
      </dsp:txBody>
      <dsp:txXfrm>
        <a:off x="48392" y="698447"/>
        <a:ext cx="2350971" cy="1376327"/>
      </dsp:txXfrm>
    </dsp:sp>
    <dsp:sp modelId="{280AEBAF-B351-4FA2-82B6-F7DBBFB2A504}">
      <dsp:nvSpPr>
        <dsp:cNvPr id="0" name=""/>
        <dsp:cNvSpPr/>
      </dsp:nvSpPr>
      <dsp:spPr>
        <a:xfrm>
          <a:off x="2685845" y="1084471"/>
          <a:ext cx="516561" cy="6042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800" kern="1200"/>
        </a:p>
      </dsp:txBody>
      <dsp:txXfrm>
        <a:off x="2685845" y="1205327"/>
        <a:ext cx="361593" cy="362567"/>
      </dsp:txXfrm>
    </dsp:sp>
    <dsp:sp modelId="{6828B538-867A-4745-B0D3-40455A924BF0}">
      <dsp:nvSpPr>
        <dsp:cNvPr id="0" name=""/>
        <dsp:cNvSpPr/>
      </dsp:nvSpPr>
      <dsp:spPr>
        <a:xfrm>
          <a:off x="3416829" y="655627"/>
          <a:ext cx="2436611" cy="146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“Quicksand’ &amp; “BOMB”</a:t>
          </a:r>
          <a:endParaRPr lang="en-SG" sz="2200" kern="1200" dirty="0"/>
        </a:p>
      </dsp:txBody>
      <dsp:txXfrm>
        <a:off x="3459649" y="698447"/>
        <a:ext cx="2350971" cy="1376327"/>
      </dsp:txXfrm>
    </dsp:sp>
    <dsp:sp modelId="{3D41287A-17B7-4B00-A727-66D7FB654051}">
      <dsp:nvSpPr>
        <dsp:cNvPr id="0" name=""/>
        <dsp:cNvSpPr/>
      </dsp:nvSpPr>
      <dsp:spPr>
        <a:xfrm>
          <a:off x="6097102" y="1084471"/>
          <a:ext cx="516561" cy="6042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800" kern="1200"/>
        </a:p>
      </dsp:txBody>
      <dsp:txXfrm>
        <a:off x="6097102" y="1205327"/>
        <a:ext cx="361593" cy="362567"/>
      </dsp:txXfrm>
    </dsp:sp>
    <dsp:sp modelId="{0EB94E96-4FC1-4DEC-A125-4D400A6FBCB6}">
      <dsp:nvSpPr>
        <dsp:cNvPr id="0" name=""/>
        <dsp:cNvSpPr/>
      </dsp:nvSpPr>
      <dsp:spPr>
        <a:xfrm>
          <a:off x="6828085" y="655627"/>
          <a:ext cx="2436611" cy="146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Creating another Card Game with Simulated Players</a:t>
          </a:r>
          <a:endParaRPr lang="en-SG" sz="2200" kern="1200" dirty="0"/>
        </a:p>
      </dsp:txBody>
      <dsp:txXfrm>
        <a:off x="6870905" y="698447"/>
        <a:ext cx="2350971" cy="1376327"/>
      </dsp:txXfrm>
    </dsp:sp>
    <dsp:sp modelId="{4C575A1B-906E-4352-854C-03521D93717A}">
      <dsp:nvSpPr>
        <dsp:cNvPr id="0" name=""/>
        <dsp:cNvSpPr/>
      </dsp:nvSpPr>
      <dsp:spPr>
        <a:xfrm>
          <a:off x="9508358" y="1084471"/>
          <a:ext cx="516561" cy="6042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800" kern="1200"/>
        </a:p>
      </dsp:txBody>
      <dsp:txXfrm>
        <a:off x="9508358" y="1205327"/>
        <a:ext cx="361593" cy="362567"/>
      </dsp:txXfrm>
    </dsp:sp>
    <dsp:sp modelId="{73EBBBD8-B25E-4C36-AD57-C8C4F6EA28EE}">
      <dsp:nvSpPr>
        <dsp:cNvPr id="0" name=""/>
        <dsp:cNvSpPr/>
      </dsp:nvSpPr>
      <dsp:spPr>
        <a:xfrm>
          <a:off x="10239342" y="655627"/>
          <a:ext cx="2436611" cy="146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Networked depot simulation</a:t>
          </a:r>
          <a:endParaRPr lang="en-SG" sz="2200" kern="1200" dirty="0"/>
        </a:p>
      </dsp:txBody>
      <dsp:txXfrm>
        <a:off x="10282162" y="698447"/>
        <a:ext cx="2350971" cy="1376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.uq.edu.au/programs-courses/program_list.html?acad_prog=2030&amp;year=2020" TargetMode="External"/><Relationship Id="rId2" Type="http://schemas.openxmlformats.org/officeDocument/2006/relationships/hyperlink" Target="https://my.uq.edu.au/programs-courses/plan_display.html?acad_plan=COSCIX2416&amp;year=202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uture-students.uq.edu.au/study/program/Bachelor-of-Science-203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employability.uq.edu.au/summer-winter-research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mployability.uq.edu.au/summer-winter-research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fycat.com/immensefrailbandicoot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gitbranching.js.org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tuff i wished someone had told me back in 2017"/>
          <p:cNvSpPr txBox="1">
            <a:spLocks noGrp="1"/>
          </p:cNvSpPr>
          <p:nvPr>
            <p:ph type="ctrTitle"/>
          </p:nvPr>
        </p:nvSpPr>
        <p:spPr>
          <a:xfrm>
            <a:off x="1270000" y="1727200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2" defTabSz="519937">
              <a:defRPr sz="7119"/>
            </a:pPr>
            <a:r>
              <a:rPr lang="en-US" dirty="0"/>
              <a:t>Handy Info I Wish Someone Had Told Me Back In 2017</a:t>
            </a:r>
          </a:p>
        </p:txBody>
      </p:sp>
      <p:sp>
        <p:nvSpPr>
          <p:cNvPr id="120" name="Hamish Bultitude…"/>
          <p:cNvSpPr txBox="1"/>
          <p:nvPr/>
        </p:nvSpPr>
        <p:spPr>
          <a:xfrm>
            <a:off x="4608233" y="6459162"/>
            <a:ext cx="378833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Hamish Bultitude</a:t>
            </a:r>
          </a:p>
          <a:p>
            <a:r>
              <a:t>14th Feb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egree Naming Brea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Degree Naming Breakdown</a:t>
            </a:r>
          </a:p>
        </p:txBody>
      </p:sp>
      <p:sp>
        <p:nvSpPr>
          <p:cNvPr id="155" name="Bachelor of Biomedical Science and Science maj. Computer Science"/>
          <p:cNvSpPr txBox="1"/>
          <p:nvPr/>
        </p:nvSpPr>
        <p:spPr>
          <a:xfrm>
            <a:off x="0" y="4617535"/>
            <a:ext cx="13004800" cy="51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Bachelor of Biomedical Science and Science maj. Computer Science</a:t>
            </a:r>
          </a:p>
        </p:txBody>
      </p:sp>
      <p:sp>
        <p:nvSpPr>
          <p:cNvPr id="156" name="Line"/>
          <p:cNvSpPr/>
          <p:nvPr/>
        </p:nvSpPr>
        <p:spPr>
          <a:xfrm>
            <a:off x="2546530" y="5158504"/>
            <a:ext cx="34936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7080166" y="5158504"/>
            <a:ext cx="140489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9677832" y="5158504"/>
            <a:ext cx="315755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" name="So, I am completing a dual degree, where in my science degree I focus on Computer Science (I do kinda different subjects from normal computer science students)"/>
          <p:cNvSpPr txBox="1"/>
          <p:nvPr/>
        </p:nvSpPr>
        <p:spPr>
          <a:xfrm>
            <a:off x="279542" y="6904034"/>
            <a:ext cx="1244571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/>
              <a:t>So, I am completing a dual degree, where in my science degree I focus on Computer Science </a:t>
            </a:r>
            <a:endParaRPr lang="en-AU" sz="2400" dirty="0"/>
          </a:p>
          <a:p>
            <a:r>
              <a:rPr sz="2400" dirty="0"/>
              <a:t>(I do different subjects from normal computer science students)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ual Degree Options (UQ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Dual Degree Options (UQ)</a:t>
            </a:r>
          </a:p>
        </p:txBody>
      </p:sp>
      <p:sp>
        <p:nvSpPr>
          <p:cNvPr id="162" name="link to comp sci single maj course list"/>
          <p:cNvSpPr txBox="1"/>
          <p:nvPr/>
        </p:nvSpPr>
        <p:spPr>
          <a:xfrm>
            <a:off x="-13132" y="9220164"/>
            <a:ext cx="56190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link to comp sci single maj course list</a:t>
            </a:r>
          </a:p>
        </p:txBody>
      </p:sp>
      <p:sp>
        <p:nvSpPr>
          <p:cNvPr id="163" name="Business Management / Science"/>
          <p:cNvSpPr txBox="1"/>
          <p:nvPr/>
        </p:nvSpPr>
        <p:spPr>
          <a:xfrm>
            <a:off x="992045" y="2315397"/>
            <a:ext cx="626375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Business Management / Science</a:t>
            </a:r>
          </a:p>
        </p:txBody>
      </p:sp>
      <p:sp>
        <p:nvSpPr>
          <p:cNvPr id="164" name="Commerce / Science"/>
          <p:cNvSpPr txBox="1"/>
          <p:nvPr/>
        </p:nvSpPr>
        <p:spPr>
          <a:xfrm>
            <a:off x="7133908" y="3499012"/>
            <a:ext cx="404294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Commerce / Science</a:t>
            </a:r>
          </a:p>
        </p:txBody>
      </p:sp>
      <p:sp>
        <p:nvSpPr>
          <p:cNvPr id="165" name="Economics / Science"/>
          <p:cNvSpPr txBox="1"/>
          <p:nvPr/>
        </p:nvSpPr>
        <p:spPr>
          <a:xfrm>
            <a:off x="600877" y="5924520"/>
            <a:ext cx="405090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Economics / Science</a:t>
            </a:r>
          </a:p>
        </p:txBody>
      </p:sp>
      <p:sp>
        <p:nvSpPr>
          <p:cNvPr id="166" name="Arts / Science"/>
          <p:cNvSpPr txBox="1"/>
          <p:nvPr/>
        </p:nvSpPr>
        <p:spPr>
          <a:xfrm>
            <a:off x="1984164" y="7351979"/>
            <a:ext cx="273074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Arts / Science</a:t>
            </a:r>
          </a:p>
        </p:txBody>
      </p:sp>
      <p:sp>
        <p:nvSpPr>
          <p:cNvPr id="167" name="Secondary Education / Science"/>
          <p:cNvSpPr txBox="1"/>
          <p:nvPr/>
        </p:nvSpPr>
        <p:spPr>
          <a:xfrm>
            <a:off x="856114" y="8144889"/>
            <a:ext cx="60152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Secondary Education / Science</a:t>
            </a:r>
          </a:p>
        </p:txBody>
      </p:sp>
      <p:sp>
        <p:nvSpPr>
          <p:cNvPr id="168" name="Information Tech / Science"/>
          <p:cNvSpPr txBox="1"/>
          <p:nvPr/>
        </p:nvSpPr>
        <p:spPr>
          <a:xfrm>
            <a:off x="5210047" y="6537081"/>
            <a:ext cx="50839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Information Tech / Science</a:t>
            </a:r>
          </a:p>
        </p:txBody>
      </p:sp>
      <p:sp>
        <p:nvSpPr>
          <p:cNvPr id="169" name="Journalism / Science"/>
          <p:cNvSpPr txBox="1"/>
          <p:nvPr/>
        </p:nvSpPr>
        <p:spPr>
          <a:xfrm>
            <a:off x="8403395" y="5693046"/>
            <a:ext cx="401151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Journalism / Science</a:t>
            </a:r>
          </a:p>
        </p:txBody>
      </p:sp>
      <p:sp>
        <p:nvSpPr>
          <p:cNvPr id="170" name="Engineering / Science"/>
          <p:cNvSpPr txBox="1"/>
          <p:nvPr/>
        </p:nvSpPr>
        <p:spPr>
          <a:xfrm>
            <a:off x="4287588" y="4929274"/>
            <a:ext cx="423698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Engineering / Science</a:t>
            </a:r>
          </a:p>
        </p:txBody>
      </p:sp>
      <p:sp>
        <p:nvSpPr>
          <p:cNvPr id="171" name="Laws / Science"/>
          <p:cNvSpPr txBox="1"/>
          <p:nvPr/>
        </p:nvSpPr>
        <p:spPr>
          <a:xfrm>
            <a:off x="8302091" y="2561006"/>
            <a:ext cx="295621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Laws / Science</a:t>
            </a:r>
          </a:p>
        </p:txBody>
      </p:sp>
      <p:sp>
        <p:nvSpPr>
          <p:cNvPr id="172" name="Mathematics / Science"/>
          <p:cNvSpPr txBox="1"/>
          <p:nvPr/>
        </p:nvSpPr>
        <p:spPr>
          <a:xfrm>
            <a:off x="1361803" y="3704150"/>
            <a:ext cx="437696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Mathematics / Science</a:t>
            </a:r>
          </a:p>
        </p:txBody>
      </p:sp>
      <p:sp>
        <p:nvSpPr>
          <p:cNvPr id="173" name="Music / Science"/>
          <p:cNvSpPr txBox="1"/>
          <p:nvPr/>
        </p:nvSpPr>
        <p:spPr>
          <a:xfrm>
            <a:off x="6796227" y="7541042"/>
            <a:ext cx="309577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Music / Science</a:t>
            </a:r>
          </a:p>
        </p:txBody>
      </p:sp>
      <p:sp>
        <p:nvSpPr>
          <p:cNvPr id="174" name="Biomedical / Science"/>
          <p:cNvSpPr txBox="1"/>
          <p:nvPr/>
        </p:nvSpPr>
        <p:spPr>
          <a:xfrm>
            <a:off x="5715063" y="8825086"/>
            <a:ext cx="40739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lvl1pPr>
          </a:lstStyle>
          <a:p>
            <a:r>
              <a:t>Biomedical / Science</a:t>
            </a:r>
          </a:p>
        </p:txBody>
      </p:sp>
      <p:sp>
        <p:nvSpPr>
          <p:cNvPr id="175" name="Computer Science / Science"/>
          <p:cNvSpPr txBox="1"/>
          <p:nvPr/>
        </p:nvSpPr>
        <p:spPr>
          <a:xfrm>
            <a:off x="7452069" y="8144889"/>
            <a:ext cx="547165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defRPr>
            </a:lvl1pPr>
          </a:lstStyle>
          <a:p>
            <a:r>
              <a:t>Computer Science / Science</a:t>
            </a:r>
          </a:p>
        </p:txBody>
      </p:sp>
      <p:sp>
        <p:nvSpPr>
          <p:cNvPr id="176" name="link to science course list"/>
          <p:cNvSpPr txBox="1"/>
          <p:nvPr/>
        </p:nvSpPr>
        <p:spPr>
          <a:xfrm>
            <a:off x="19096" y="8779439"/>
            <a:ext cx="382145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link to science course list</a:t>
            </a:r>
          </a:p>
        </p:txBody>
      </p:sp>
      <p:sp>
        <p:nvSpPr>
          <p:cNvPr id="177" name="science majors"/>
          <p:cNvSpPr txBox="1"/>
          <p:nvPr/>
        </p:nvSpPr>
        <p:spPr>
          <a:xfrm>
            <a:off x="10618088" y="9220164"/>
            <a:ext cx="23530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science majors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3" animBg="1" advAuto="0"/>
      <p:bldP spid="165" grpId="7" animBg="1" advAuto="0"/>
      <p:bldP spid="166" grpId="9" animBg="1" advAuto="0"/>
      <p:bldP spid="167" grpId="11" animBg="1" advAuto="0"/>
      <p:bldP spid="168" grpId="8" animBg="1" advAuto="0"/>
      <p:bldP spid="169" grpId="6" animBg="1" advAuto="0"/>
      <p:bldP spid="170" grpId="5" animBg="1" advAuto="0"/>
      <p:bldP spid="171" grpId="2" animBg="1" advAuto="0"/>
      <p:bldP spid="172" grpId="4" animBg="1" advAuto="0"/>
      <p:bldP spid="173" grpId="10" animBg="1" advAuto="0"/>
      <p:bldP spid="174" grpId="12" animBg="1" advAuto="0"/>
      <p:bldP spid="175" grpId="1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ajor Options (UQ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Major Options (UQ)</a:t>
            </a:r>
          </a:p>
        </p:txBody>
      </p:sp>
      <p:pic>
        <p:nvPicPr>
          <p:cNvPr id="180" name="Screen Shot 2020-02-04 at 7.59.10 pm.png" descr="Screen Shot 2020-02-04 at 7.59.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19" y="3611846"/>
            <a:ext cx="6501163" cy="4257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urses"/>
          <p:cNvSpPr txBox="1">
            <a:spLocks noGrp="1"/>
          </p:cNvSpPr>
          <p:nvPr>
            <p:ph type="title"/>
          </p:nvPr>
        </p:nvSpPr>
        <p:spPr>
          <a:xfrm>
            <a:off x="952500" y="-308368"/>
            <a:ext cx="11099800" cy="2120901"/>
          </a:xfrm>
          <a:prstGeom prst="rect">
            <a:avLst/>
          </a:prstGeom>
        </p:spPr>
        <p:txBody>
          <a:bodyPr/>
          <a:lstStyle/>
          <a:p>
            <a:r>
              <a:t>Courses</a:t>
            </a:r>
          </a:p>
        </p:txBody>
      </p:sp>
      <p:graphicFrame>
        <p:nvGraphicFramePr>
          <p:cNvPr id="183" name="Table"/>
          <p:cNvGraphicFramePr/>
          <p:nvPr/>
        </p:nvGraphicFramePr>
        <p:xfrm>
          <a:off x="927972" y="2768600"/>
          <a:ext cx="11148855" cy="59639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23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First 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Python (CSSE1001)
Databases &amp; SQL (INFS1200)
Discrete Maths (MATH1061)
Maths C or Extended Maths C
-
Java (CSSE2002) 
Assembly &amp; Computer Arch (CSSE2010)
Elective
Elective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Second 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</a:rPr>
                        <a:t>Computing Theory (COMP2048)
C &amp; UNIX (CSSE2310)
Stats (STAT2203)
Algorithms and Data Structures (COMP3506)
-
Elective
Elective
Elective
Elective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D0C5-E31D-4167-A1FF-27999E57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228980"/>
            <a:ext cx="11099800" cy="2120900"/>
          </a:xfrm>
        </p:spPr>
        <p:txBody>
          <a:bodyPr>
            <a:normAutofit/>
          </a:bodyPr>
          <a:lstStyle/>
          <a:p>
            <a:r>
              <a:rPr lang="en-AU" dirty="0"/>
              <a:t>Assignment Types</a:t>
            </a:r>
            <a:endParaRPr lang="en-S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21C3952-0FEF-468C-9F31-CA62AA4A9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723664"/>
              </p:ext>
            </p:extLst>
          </p:nvPr>
        </p:nvGraphicFramePr>
        <p:xfrm>
          <a:off x="1110914" y="2131877"/>
          <a:ext cx="10600796" cy="26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7B7DFB-E3D1-48E8-B24C-B537475C1C31}"/>
              </a:ext>
            </a:extLst>
          </p:cNvPr>
          <p:cNvSpPr txBox="1"/>
          <p:nvPr/>
        </p:nvSpPr>
        <p:spPr>
          <a:xfrm>
            <a:off x="4530297" y="1812663"/>
            <a:ext cx="394420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CSSE1001</a:t>
            </a:r>
            <a:endParaRPr kumimoji="0" lang="en-SG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CCE2FC-0855-4A3A-9CFA-5073D3BE6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714945"/>
              </p:ext>
            </p:extLst>
          </p:nvPr>
        </p:nvGraphicFramePr>
        <p:xfrm>
          <a:off x="1110914" y="4748796"/>
          <a:ext cx="10600796" cy="261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3A17C0-0A82-41C8-A3DC-354D516C138F}"/>
              </a:ext>
            </a:extLst>
          </p:cNvPr>
          <p:cNvSpPr txBox="1"/>
          <p:nvPr/>
        </p:nvSpPr>
        <p:spPr>
          <a:xfrm>
            <a:off x="4702382" y="4405112"/>
            <a:ext cx="360003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CSSE2002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98DE12-425E-444E-8C56-536335A67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99351"/>
              </p:ext>
            </p:extLst>
          </p:nvPr>
        </p:nvGraphicFramePr>
        <p:xfrm>
          <a:off x="161636" y="7183424"/>
          <a:ext cx="12681527" cy="2773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DF1B615-9834-40C5-A734-22BED81FBA9D}"/>
              </a:ext>
            </a:extLst>
          </p:cNvPr>
          <p:cNvSpPr txBox="1"/>
          <p:nvPr/>
        </p:nvSpPr>
        <p:spPr>
          <a:xfrm>
            <a:off x="4702382" y="6960331"/>
            <a:ext cx="360003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CSSE2310</a:t>
            </a:r>
          </a:p>
        </p:txBody>
      </p:sp>
    </p:spTree>
    <p:extLst>
      <p:ext uri="{BB962C8B-B14F-4D97-AF65-F5344CB8AC3E}">
        <p14:creationId xmlns:p14="http://schemas.microsoft.com/office/powerpoint/2010/main" val="27716594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EE34-F468-4421-BA58-27B571CA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-289642"/>
            <a:ext cx="11099800" cy="2120900"/>
          </a:xfrm>
        </p:spPr>
        <p:txBody>
          <a:bodyPr/>
          <a:lstStyle/>
          <a:p>
            <a:r>
              <a:rPr lang="en-AU" dirty="0"/>
              <a:t>Exam Types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19534-075F-4411-B61A-31D9261AFF20}"/>
              </a:ext>
            </a:extLst>
          </p:cNvPr>
          <p:cNvSpPr txBox="1"/>
          <p:nvPr/>
        </p:nvSpPr>
        <p:spPr>
          <a:xfrm>
            <a:off x="517236" y="1483401"/>
            <a:ext cx="11970327" cy="88742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Range from 2 hours (CSSE1001, 2002 etc) to 3 hours (CSSE2310)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r>
              <a:rPr lang="en-AU" dirty="0"/>
              <a:t>bout 23 pages in length (on average)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Start with </a:t>
            </a:r>
            <a:r>
              <a:rPr lang="en-AU" dirty="0"/>
              <a:t>simple questions, IE short coding problems (1 liners), move to conceptual problems and ALWAYS end with one (1</a:t>
            </a:r>
            <a:r>
              <a:rPr lang="en-AU" baseline="30000" dirty="0"/>
              <a:t>st</a:t>
            </a:r>
            <a:r>
              <a:rPr lang="en-AU" dirty="0"/>
              <a:t>  year) to multiple (2</a:t>
            </a:r>
            <a:r>
              <a:rPr lang="en-AU" baseline="30000" dirty="0"/>
              <a:t>nd</a:t>
            </a:r>
            <a:r>
              <a:rPr lang="en-AU" dirty="0"/>
              <a:t> to 3</a:t>
            </a:r>
            <a:r>
              <a:rPr lang="en-AU" baseline="30000" dirty="0"/>
              <a:t>rd</a:t>
            </a:r>
            <a:r>
              <a:rPr lang="en-AU" dirty="0"/>
              <a:t> year) programs that you have to write by hand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Midsemester exams exist that will be like the final but in a smaller form!</a:t>
            </a:r>
            <a:endParaRPr lang="en-AU" dirty="0"/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Often are supported by either open book style exam (can take in whatever you want) or a single page of double sided notes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>
                <a:solidFill>
                  <a:schemeClr val="accent2"/>
                </a:solidFill>
              </a:rPr>
              <a:t>Can act as a supplement for missed assignments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>
                <a:solidFill>
                  <a:schemeClr val="accent2"/>
                </a:solidFill>
              </a:rPr>
              <a:t>PAST EXAMS ARE SUPPLIED!!!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SG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9982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325E13-662B-427A-A89F-FFA8B950B2D1}"/>
              </a:ext>
            </a:extLst>
          </p:cNvPr>
          <p:cNvSpPr txBox="1"/>
          <p:nvPr/>
        </p:nvSpPr>
        <p:spPr>
          <a:xfrm>
            <a:off x="480290" y="5588586"/>
            <a:ext cx="36945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Exam Samples</a:t>
            </a:r>
            <a:endParaRPr kumimoji="0" lang="en-SG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B859B-CDDC-4F28-BDAC-3EF3F2A812B8}"/>
              </a:ext>
            </a:extLst>
          </p:cNvPr>
          <p:cNvSpPr txBox="1"/>
          <p:nvPr/>
        </p:nvSpPr>
        <p:spPr>
          <a:xfrm>
            <a:off x="-238242" y="657068"/>
            <a:ext cx="610523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Assignment Samples</a:t>
            </a:r>
            <a:endParaRPr kumimoji="0" lang="en-SG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FEB0E91-7A38-435A-B925-29C534D16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07120"/>
              </p:ext>
            </p:extLst>
          </p:nvPr>
        </p:nvGraphicFramePr>
        <p:xfrm>
          <a:off x="4414322" y="2565834"/>
          <a:ext cx="3762230" cy="1886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Packager Shell Object" showAsIcon="1" r:id="rId3" imgW="1200600" imgH="601200" progId="Package">
                  <p:embed/>
                </p:oleObj>
              </mc:Choice>
              <mc:Fallback>
                <p:oleObj name="Packager Shell Object" showAsIcon="1" r:id="rId3" imgW="1200600" imgH="60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4322" y="2565834"/>
                        <a:ext cx="3762230" cy="1886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35CDAEF-66F2-4E69-AEC9-2CB8EF39AB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897351"/>
              </p:ext>
            </p:extLst>
          </p:nvPr>
        </p:nvGraphicFramePr>
        <p:xfrm>
          <a:off x="1214434" y="2565834"/>
          <a:ext cx="3199888" cy="1886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Packager Shell Object" showAsIcon="1" r:id="rId5" imgW="1021320" imgH="601200" progId="Package">
                  <p:embed/>
                </p:oleObj>
              </mc:Choice>
              <mc:Fallback>
                <p:oleObj name="Packager Shell Object" showAsIcon="1" r:id="rId5" imgW="1021320" imgH="60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4434" y="2565834"/>
                        <a:ext cx="3199888" cy="1886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70E391E-5C84-4258-B19E-D0A33EF199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02209"/>
              </p:ext>
            </p:extLst>
          </p:nvPr>
        </p:nvGraphicFramePr>
        <p:xfrm>
          <a:off x="972486" y="6922005"/>
          <a:ext cx="3683783" cy="144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Packager Shell Object" showAsIcon="1" r:id="rId7" imgW="1537560" imgH="601200" progId="Package">
                  <p:embed/>
                </p:oleObj>
              </mc:Choice>
              <mc:Fallback>
                <p:oleObj name="Packager Shell Object" showAsIcon="1" r:id="rId7" imgW="1537560" imgH="60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2486" y="6922005"/>
                        <a:ext cx="3683783" cy="1440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696967-4A87-4523-BE8C-E6855A44B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726337"/>
              </p:ext>
            </p:extLst>
          </p:nvPr>
        </p:nvGraphicFramePr>
        <p:xfrm>
          <a:off x="4392249" y="6922005"/>
          <a:ext cx="4489730" cy="144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Packager Shell Object" showAsIcon="1" r:id="rId9" imgW="1874160" imgH="601200" progId="Package">
                  <p:embed/>
                </p:oleObj>
              </mc:Choice>
              <mc:Fallback>
                <p:oleObj name="Packager Shell Object" showAsIcon="1" r:id="rId9" imgW="1874160" imgH="60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2249" y="6922005"/>
                        <a:ext cx="4489730" cy="1440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3801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ransitioning to University"/>
          <p:cNvSpPr txBox="1">
            <a:spLocks noGrp="1"/>
          </p:cNvSpPr>
          <p:nvPr>
            <p:ph type="title"/>
          </p:nvPr>
        </p:nvSpPr>
        <p:spPr>
          <a:xfrm>
            <a:off x="952500" y="153917"/>
            <a:ext cx="11099800" cy="2120900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rPr dirty="0"/>
              <a:t>Transitioning to University</a:t>
            </a:r>
          </a:p>
        </p:txBody>
      </p:sp>
      <p:sp>
        <p:nvSpPr>
          <p:cNvPr id="186" name="Differences:…"/>
          <p:cNvSpPr txBox="1"/>
          <p:nvPr/>
        </p:nvSpPr>
        <p:spPr>
          <a:xfrm>
            <a:off x="150849" y="1934230"/>
            <a:ext cx="12703103" cy="7612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Differences: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Exams often are 50% of your overall grade or higher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Assignments (comp sci) are marked by special programs, and often have less freedom than school ones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Plagiarism is checked CONSTANTLY and WILL result in BIG problems if you are found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Much less time is spent at </a:t>
            </a:r>
            <a:r>
              <a:rPr dirty="0" err="1"/>
              <a:t>uni</a:t>
            </a:r>
            <a:r>
              <a:rPr dirty="0"/>
              <a:t>, especially if at QUT</a:t>
            </a:r>
          </a:p>
          <a:p>
            <a:pPr marL="914400" lvl="1" indent="-457200" algn="l">
              <a:buSzPct val="75000"/>
              <a:buChar char="•"/>
              <a:defRPr sz="2500"/>
            </a:pPr>
            <a:r>
              <a:rPr dirty="0"/>
              <a:t>Often can strive for 1 day off (</a:t>
            </a:r>
            <a:r>
              <a:rPr dirty="0" err="1"/>
              <a:t>i</a:t>
            </a:r>
            <a:r>
              <a:rPr dirty="0"/>
              <a:t> opt for Friday &lt;3)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No one is stopping you from NOT going to </a:t>
            </a:r>
            <a:r>
              <a:rPr dirty="0" err="1"/>
              <a:t>uni</a:t>
            </a:r>
            <a:r>
              <a:rPr dirty="0"/>
              <a:t>, less hand holding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Lunch times </a:t>
            </a:r>
            <a:r>
              <a:rPr dirty="0" err="1"/>
              <a:t>etc</a:t>
            </a:r>
            <a:r>
              <a:rPr dirty="0"/>
              <a:t> are not consistent, you have to </a:t>
            </a:r>
            <a:r>
              <a:rPr lang="en-SG" dirty="0"/>
              <a:t>organize</a:t>
            </a:r>
            <a:r>
              <a:rPr dirty="0"/>
              <a:t> your life socially and link up times with others. 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Internships are offered regularly every winter and summer!! Just look out for them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Different styles of classes - </a:t>
            </a:r>
            <a:r>
              <a:rPr dirty="0" err="1"/>
              <a:t>practicals</a:t>
            </a:r>
            <a:r>
              <a:rPr dirty="0"/>
              <a:t>, tutorials, lectures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Lectures can have up to 500 people in them…. Or 12 if its Monday @ 8am lol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dirty="0"/>
              <a:t>No one is reminding you to hand in assignments or pushing you along, if you miss a deadline, you lose 10% of max grade every day (varies between courses, comp sci = no grade for that assignment)</a:t>
            </a:r>
            <a:endParaRPr lang="en-AU" dirty="0"/>
          </a:p>
          <a:p>
            <a:pPr marL="457200" indent="-457200" algn="l">
              <a:buSzPct val="75000"/>
              <a:buChar char="•"/>
              <a:defRPr sz="2500"/>
            </a:pPr>
            <a:r>
              <a:rPr lang="en-AU" dirty="0"/>
              <a:t>Often lectures can be watched online, thus you don’t have to go to class that day?</a:t>
            </a:r>
          </a:p>
          <a:p>
            <a:pPr marL="457200" indent="-457200" algn="l">
              <a:buSzPct val="75000"/>
              <a:buChar char="•"/>
              <a:defRPr sz="2500"/>
            </a:pPr>
            <a:r>
              <a:rPr lang="en-AU" dirty="0"/>
              <a:t>There is the possibility that your classes will clash, so some classes you will have to watch later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on’t Stress thoug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Don’t Stress though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587" y="2420872"/>
            <a:ext cx="7011115" cy="3505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2" y="6248043"/>
            <a:ext cx="6695299" cy="3505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249E441-2D4F-40D1-80F1-6E4D0BF03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20"/>
          <a:stretch/>
        </p:blipFill>
        <p:spPr bwMode="auto">
          <a:xfrm>
            <a:off x="6996351" y="2272147"/>
            <a:ext cx="6429667" cy="677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89A0-B8C4-4067-9DBB-03AACFBC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509207"/>
            <a:ext cx="11099800" cy="2120900"/>
          </a:xfrm>
        </p:spPr>
        <p:txBody>
          <a:bodyPr/>
          <a:lstStyle/>
          <a:p>
            <a:r>
              <a:rPr lang="en-AU" dirty="0"/>
              <a:t>Opportunities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E640A-7F78-4358-B93C-7C44F859FD31}"/>
              </a:ext>
            </a:extLst>
          </p:cNvPr>
          <p:cNvSpPr txBox="1"/>
          <p:nvPr/>
        </p:nvSpPr>
        <p:spPr>
          <a:xfrm>
            <a:off x="73889" y="9158565"/>
            <a:ext cx="12321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SG" sz="3200" dirty="0">
                <a:hlinkClick r:id="rId2"/>
              </a:rPr>
              <a:t>https://employability.uq.edu.au/summer-winter-research</a:t>
            </a:r>
            <a:endParaRPr kumimoji="0" lang="en-SG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07D63-8116-4043-A078-69B8E92E7C52}"/>
              </a:ext>
            </a:extLst>
          </p:cNvPr>
          <p:cNvSpPr txBox="1"/>
          <p:nvPr/>
        </p:nvSpPr>
        <p:spPr>
          <a:xfrm>
            <a:off x="295564" y="1468396"/>
            <a:ext cx="12099636" cy="5365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Winter &amp; Summer Research Programs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involves studying with Researchers over a 4 to 12 week program to achieve real life solutions to problems!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 worked with Ann-Marie Patch at Queensland Medical Research Institute Berghofer in Herston on two projects, one as an intern, and another as an employee!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AU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3" algn="l"/>
            <a:endParaRPr kumimoji="0" lang="en-SG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 descr="A group of people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75F51AFF-32B7-4709-A229-5C774C360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9" t="28409" r="18750"/>
          <a:stretch/>
        </p:blipFill>
        <p:spPr>
          <a:xfrm>
            <a:off x="7001164" y="5111265"/>
            <a:ext cx="5394036" cy="4127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50F90-BDED-4DC1-AF83-3FBB118FDC34}"/>
              </a:ext>
            </a:extLst>
          </p:cNvPr>
          <p:cNvSpPr txBox="1"/>
          <p:nvPr/>
        </p:nvSpPr>
        <p:spPr>
          <a:xfrm>
            <a:off x="295564" y="5762708"/>
            <a:ext cx="628996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Research into Colorectal Cancer &amp; Development of </a:t>
            </a:r>
            <a:r>
              <a:rPr lang="en-US" sz="2400" dirty="0" err="1"/>
              <a:t>MultiQC</a:t>
            </a:r>
            <a:r>
              <a:rPr lang="en-US" sz="2400" dirty="0"/>
              <a:t> </a:t>
            </a:r>
            <a:r>
              <a:rPr lang="en-US" sz="2400" dirty="0" err="1"/>
              <a:t>RNASe</a:t>
            </a:r>
            <a:r>
              <a:rPr lang="en-US" sz="2400" dirty="0"/>
              <a:t>-QC Analysis Module</a:t>
            </a:r>
            <a:endParaRPr kumimoji="0" lang="en-SG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890D3-DDF2-4DDD-8008-8CB17903F31F}"/>
              </a:ext>
            </a:extLst>
          </p:cNvPr>
          <p:cNvSpPr txBox="1"/>
          <p:nvPr/>
        </p:nvSpPr>
        <p:spPr>
          <a:xfrm>
            <a:off x="295563" y="7125695"/>
            <a:ext cx="628996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Bioinformatics analysis of structural variant breakpoints in fragile sites across different cancer types</a:t>
            </a:r>
            <a:endParaRPr kumimoji="0" lang="en-SG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59377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bout Me…"/>
          <p:cNvSpPr txBox="1">
            <a:spLocks noGrp="1"/>
          </p:cNvSpPr>
          <p:nvPr>
            <p:ph type="ctrTitle"/>
          </p:nvPr>
        </p:nvSpPr>
        <p:spPr>
          <a:xfrm>
            <a:off x="1270000" y="-1809570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About Me…</a:t>
            </a:r>
          </a:p>
        </p:txBody>
      </p:sp>
      <p:sp>
        <p:nvSpPr>
          <p:cNvPr id="125" name="Hamish Bultitude…"/>
          <p:cNvSpPr txBox="1">
            <a:spLocks noGrp="1"/>
          </p:cNvSpPr>
          <p:nvPr>
            <p:ph type="subTitle" sz="half" idx="1"/>
          </p:nvPr>
        </p:nvSpPr>
        <p:spPr>
          <a:xfrm>
            <a:off x="6261964" y="2191986"/>
            <a:ext cx="6666396" cy="70306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Hamish Bultitude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Third Year Biomed &amp; Comp Sci</a:t>
            </a:r>
            <a:r>
              <a:rPr lang="en-AU" dirty="0"/>
              <a:t> at UQ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lang="en-AU"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lang="en-AU" dirty="0"/>
              <a:t>Mr Herring Graduate from 2017</a:t>
            </a: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Winter Research - QIMR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Research Scholar - QIMR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Tutor CSSE1001 @ UQ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Cambridge Summer Science 2020</a:t>
            </a:r>
          </a:p>
        </p:txBody>
      </p:sp>
      <p:pic>
        <p:nvPicPr>
          <p:cNvPr id="126" name="IMG_6408.jpeg" descr="IMG_6408.jpeg"/>
          <p:cNvPicPr>
            <a:picLocks noChangeAspect="1"/>
          </p:cNvPicPr>
          <p:nvPr/>
        </p:nvPicPr>
        <p:blipFill>
          <a:blip r:embed="rId2"/>
          <a:srcRect l="7797" t="9719" b="9719"/>
          <a:stretch>
            <a:fillRect/>
          </a:stretch>
        </p:blipFill>
        <p:spPr>
          <a:xfrm>
            <a:off x="161474" y="1926953"/>
            <a:ext cx="6035058" cy="703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89A0-B8C4-4067-9DBB-03AACFBC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509207"/>
            <a:ext cx="11099800" cy="2120900"/>
          </a:xfrm>
        </p:spPr>
        <p:txBody>
          <a:bodyPr/>
          <a:lstStyle/>
          <a:p>
            <a:r>
              <a:rPr lang="en-AU" dirty="0"/>
              <a:t>Opportunities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E640A-7F78-4358-B93C-7C44F859FD31}"/>
              </a:ext>
            </a:extLst>
          </p:cNvPr>
          <p:cNvSpPr txBox="1"/>
          <p:nvPr/>
        </p:nvSpPr>
        <p:spPr>
          <a:xfrm>
            <a:off x="73889" y="9220120"/>
            <a:ext cx="123213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SG" sz="2400" dirty="0">
                <a:hlinkClick r:id="rId2"/>
              </a:rPr>
              <a:t>https://employability.uq.edu.au/summer-winter-research</a:t>
            </a:r>
            <a:endParaRPr kumimoji="0" lang="en-SG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07D63-8116-4043-A078-69B8E92E7C52}"/>
              </a:ext>
            </a:extLst>
          </p:cNvPr>
          <p:cNvSpPr txBox="1"/>
          <p:nvPr/>
        </p:nvSpPr>
        <p:spPr>
          <a:xfrm>
            <a:off x="360219" y="747962"/>
            <a:ext cx="12099636" cy="92743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UQ Volunteering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Opportunities to help out at UQ and abroad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Expand networks and get good accolades for your CV!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dirty="0"/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U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UQ Abroad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/>
              <a:t>Study overseas for a short period or whole semester!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/>
              <a:t>I am going to Cambridge over our winter soon on their science program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/>
              <a:t>Opportunities range from Los Angeles, San Fran (both great for tech) and lots in Europe as well!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dirty="0"/>
              <a:t>Tonnes of entrepreneurial programs as well to develop leadership, especially for women in STEM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dirty="0"/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A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UQ Clubs – Beach Volleyball, Computer Science, Harry Potter, Social Change, Computer Science! </a:t>
            </a:r>
            <a:r>
              <a:rPr lang="en-AU" sz="3200" dirty="0"/>
              <a:t>Anything you can imagine…</a:t>
            </a:r>
            <a:r>
              <a:rPr kumimoji="0" lang="en-A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</a:p>
          <a:p>
            <a:pPr lvl="3" algn="l"/>
            <a:endParaRPr kumimoji="0" lang="en-SG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649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284E-E074-46D8-A06A-23650CE7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Career Goals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B21D9-A103-4F8E-8548-64DF4CAD19E0}"/>
              </a:ext>
            </a:extLst>
          </p:cNvPr>
          <p:cNvSpPr txBox="1"/>
          <p:nvPr/>
        </p:nvSpPr>
        <p:spPr>
          <a:xfrm>
            <a:off x="1006763" y="2527300"/>
            <a:ext cx="10991273" cy="5950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Personally, I have found that Bioinformatics is very interesting, but I love the idea of prosthetics and the interfaces between computer science and the brain / nervous system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SG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dirty="0"/>
              <a:t>In contact with researchers from around the world who’s papers I have read, and am currently organising projects / opportunities with them for further study (potentially meeting one on the way to my Cambridge exchange)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7D5D7-8ED8-4E4D-B236-5A6784EB89B5}"/>
              </a:ext>
            </a:extLst>
          </p:cNvPr>
          <p:cNvSpPr/>
          <p:nvPr/>
        </p:nvSpPr>
        <p:spPr>
          <a:xfrm>
            <a:off x="1256145" y="8670092"/>
            <a:ext cx="1074189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2"/>
              </a:rPr>
              <a:t>https://gfycat.com/immensefrailbandicoot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33860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rapping up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Wrapping up…</a:t>
            </a:r>
          </a:p>
        </p:txBody>
      </p:sp>
      <p:sp>
        <p:nvSpPr>
          <p:cNvPr id="194" name="Name assignment advice for Year 12…"/>
          <p:cNvSpPr txBox="1"/>
          <p:nvPr/>
        </p:nvSpPr>
        <p:spPr>
          <a:xfrm>
            <a:off x="495033" y="2257996"/>
            <a:ext cx="12223439" cy="548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buSzPct val="100000"/>
              <a:buAutoNum type="arabicPeriod"/>
              <a:defRPr sz="3500"/>
            </a:pPr>
            <a:r>
              <a:rPr dirty="0"/>
              <a:t>Name assignment advice for Year 12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dirty="0"/>
              <a:t>Name general advice for Year 12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dirty="0"/>
              <a:t>What book did I recommend to read for C Programming?</a:t>
            </a:r>
            <a:endParaRPr lang="en-AU" dirty="0"/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lang="en-AU" dirty="0"/>
              <a:t>How long do </a:t>
            </a:r>
            <a:r>
              <a:rPr lang="en-AU" dirty="0" err="1"/>
              <a:t>uni</a:t>
            </a:r>
            <a:r>
              <a:rPr lang="en-AU" dirty="0"/>
              <a:t> exams often go for?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lang="en-AU" dirty="0"/>
              <a:t>What are some positives about </a:t>
            </a:r>
            <a:r>
              <a:rPr lang="en-AU" dirty="0" err="1"/>
              <a:t>uni</a:t>
            </a:r>
            <a:r>
              <a:rPr lang="en-AU" dirty="0"/>
              <a:t> exams?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lang="en-AU" dirty="0"/>
              <a:t>What are some dual degree options to pair with computer science?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lang="en-AU" dirty="0"/>
              <a:t>What are some major options for computer science?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r>
              <a:rPr lang="en-AU" dirty="0"/>
              <a:t>Name an opportunity that UQ supplies?</a:t>
            </a:r>
          </a:p>
          <a:p>
            <a:pPr marL="685800" indent="-685800" algn="l">
              <a:buSzPct val="100000"/>
              <a:buAutoNum type="arabicPeriod"/>
              <a:defRPr sz="3500"/>
            </a:pP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bout Me…"/>
          <p:cNvSpPr txBox="1">
            <a:spLocks noGrp="1"/>
          </p:cNvSpPr>
          <p:nvPr>
            <p:ph type="ctrTitle"/>
          </p:nvPr>
        </p:nvSpPr>
        <p:spPr>
          <a:xfrm>
            <a:off x="1270000" y="-1809570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About Me…</a:t>
            </a:r>
          </a:p>
        </p:txBody>
      </p:sp>
      <p:sp>
        <p:nvSpPr>
          <p:cNvPr id="129" name="Loves……"/>
          <p:cNvSpPr txBox="1">
            <a:spLocks noGrp="1"/>
          </p:cNvSpPr>
          <p:nvPr>
            <p:ph type="subTitle" sz="half" idx="1"/>
          </p:nvPr>
        </p:nvSpPr>
        <p:spPr>
          <a:xfrm>
            <a:off x="6261964" y="2191986"/>
            <a:ext cx="6666396" cy="703064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Loves…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C, Java, Python, Swift (iOS)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Prosthetic’s Development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  <p:pic>
        <p:nvPicPr>
          <p:cNvPr id="130" name="IMG_6408.jpeg" descr="IMG_6408.jpeg"/>
          <p:cNvPicPr>
            <a:picLocks noChangeAspect="1"/>
          </p:cNvPicPr>
          <p:nvPr/>
        </p:nvPicPr>
        <p:blipFill>
          <a:blip r:embed="rId2"/>
          <a:srcRect l="7797" t="9719" b="9719"/>
          <a:stretch>
            <a:fillRect/>
          </a:stretch>
        </p:blipFill>
        <p:spPr>
          <a:xfrm>
            <a:off x="161474" y="1926953"/>
            <a:ext cx="6035058" cy="703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bout Me…"/>
          <p:cNvSpPr txBox="1">
            <a:spLocks noGrp="1"/>
          </p:cNvSpPr>
          <p:nvPr>
            <p:ph type="ctrTitle"/>
          </p:nvPr>
        </p:nvSpPr>
        <p:spPr>
          <a:xfrm>
            <a:off x="1270000" y="-1809570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About Me…</a:t>
            </a:r>
          </a:p>
        </p:txBody>
      </p:sp>
      <p:sp>
        <p:nvSpPr>
          <p:cNvPr id="133" name="Loves……"/>
          <p:cNvSpPr txBox="1">
            <a:spLocks noGrp="1"/>
          </p:cNvSpPr>
          <p:nvPr>
            <p:ph type="subTitle" sz="half" idx="1"/>
          </p:nvPr>
        </p:nvSpPr>
        <p:spPr>
          <a:xfrm>
            <a:off x="6261964" y="2191986"/>
            <a:ext cx="6666396" cy="703064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Loves…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C, Java, Python, Swift (iOS)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Prosthetic’s Development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Hates…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C, Java</a:t>
            </a:r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>
              <a:defRPr sz="2000" b="1" i="1">
                <a:latin typeface="Helvetica"/>
                <a:ea typeface="Helvetica"/>
                <a:cs typeface="Helvetica"/>
                <a:sym typeface="Helvetica"/>
              </a:defRPr>
            </a:pPr>
            <a:r>
              <a:t>Covered…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Chemistry, Python, Discrete Maths, HS Bio, Cells, Stats, Databases, Tissues, Java, Assembly &amp; Logic, Genetics, Physiology, Also &amp; Data Structures, C Prog, Graphics, Bioinf, Anatomy, Networks</a:t>
            </a:r>
          </a:p>
        </p:txBody>
      </p:sp>
      <p:pic>
        <p:nvPicPr>
          <p:cNvPr id="134" name="IMG_6408.jpeg" descr="IMG_6408.jpeg"/>
          <p:cNvPicPr>
            <a:picLocks noChangeAspect="1"/>
          </p:cNvPicPr>
          <p:nvPr/>
        </p:nvPicPr>
        <p:blipFill>
          <a:blip r:embed="rId2"/>
          <a:srcRect l="7797" t="9719" b="9719"/>
          <a:stretch>
            <a:fillRect/>
          </a:stretch>
        </p:blipFill>
        <p:spPr>
          <a:xfrm>
            <a:off x="161474" y="1926953"/>
            <a:ext cx="6035058" cy="703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efore we begin…"/>
          <p:cNvSpPr txBox="1">
            <a:spLocks noGrp="1"/>
          </p:cNvSpPr>
          <p:nvPr>
            <p:ph type="ctrTitle"/>
          </p:nvPr>
        </p:nvSpPr>
        <p:spPr>
          <a:xfrm>
            <a:off x="1270000" y="2117682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Before we begin…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001F8A-A611-4BC4-9F03-5E4EF17E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4165600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AU" dirty="0"/>
              <a:t>Now, tell me a bit about yourselves?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8830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rade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Grade 12</a:t>
            </a:r>
          </a:p>
        </p:txBody>
      </p:sp>
      <p:sp>
        <p:nvSpPr>
          <p:cNvPr id="143" name="Start early!…"/>
          <p:cNvSpPr txBox="1"/>
          <p:nvPr/>
        </p:nvSpPr>
        <p:spPr>
          <a:xfrm>
            <a:off x="1019331" y="2993142"/>
            <a:ext cx="10966138" cy="612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SzPct val="75000"/>
              <a:buChar char="•"/>
            </a:pPr>
            <a:r>
              <a:t>Start early!</a:t>
            </a:r>
          </a:p>
          <a:p>
            <a:pPr marL="457200" indent="-457200" algn="l">
              <a:buSzPct val="75000"/>
              <a:buChar char="•"/>
            </a:pPr>
            <a:r>
              <a:t>Get to know the syntax of the programming language</a:t>
            </a:r>
          </a:p>
          <a:p>
            <a:pPr marL="457200" indent="-457200" algn="l">
              <a:buSzPct val="75000"/>
              <a:buChar char="•"/>
            </a:pPr>
            <a:r>
              <a:t>Write good documentation so Mr Herring can mark you well</a:t>
            </a:r>
          </a:p>
          <a:p>
            <a:pPr marL="914400" lvl="1" indent="-457200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Both comments in your code and supporting documents</a:t>
            </a:r>
          </a:p>
          <a:p>
            <a:pPr marL="457200" indent="-457200" algn="l">
              <a:buSzPct val="75000"/>
              <a:buChar char="•"/>
            </a:pPr>
            <a:r>
              <a:t>LOOK AT STACK OVERFLOW</a:t>
            </a:r>
          </a:p>
          <a:p>
            <a:pPr marL="914400" lvl="1" indent="-457200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The entirety of my SQL &amp; Database code was “inspired” by this godly website</a:t>
            </a:r>
          </a:p>
          <a:p>
            <a:pPr marL="914400" lvl="1" indent="-457200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…. and by extension much of my university work 😉</a:t>
            </a:r>
          </a:p>
          <a:p>
            <a:pPr marL="372978" indent="-372978" algn="l">
              <a:buSzPct val="75000"/>
              <a:buChar char="•"/>
            </a:pPr>
            <a:r>
              <a:t>Test, Test, Test, Test, Test … TEST!</a:t>
            </a:r>
          </a:p>
        </p:txBody>
      </p:sp>
      <p:sp>
        <p:nvSpPr>
          <p:cNvPr id="144" name="Assignments"/>
          <p:cNvSpPr txBox="1"/>
          <p:nvPr/>
        </p:nvSpPr>
        <p:spPr>
          <a:xfrm>
            <a:off x="1351056" y="2429925"/>
            <a:ext cx="31446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Assignments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rade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Grade 12</a:t>
            </a:r>
          </a:p>
        </p:txBody>
      </p:sp>
      <p:sp>
        <p:nvSpPr>
          <p:cNvPr id="147" name="Start looking at python (if you haven’t already)…"/>
          <p:cNvSpPr txBox="1"/>
          <p:nvPr/>
        </p:nvSpPr>
        <p:spPr>
          <a:xfrm>
            <a:off x="1019331" y="2716689"/>
            <a:ext cx="10966138" cy="643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SzPct val="75000"/>
              <a:buChar char="•"/>
            </a:pPr>
            <a:r>
              <a:t>Start looking at python (if you haven’t already)</a:t>
            </a:r>
          </a:p>
          <a:p>
            <a:pPr marL="830178" lvl="1" indent="-372978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And for those serious, Java.</a:t>
            </a:r>
          </a:p>
          <a:p>
            <a:pPr marL="830178" lvl="1" indent="-372978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And for those REALLY SERIOUS, C programming </a:t>
            </a:r>
            <a:r>
              <a:rPr baseline="31999"/>
              <a:t>[1]</a:t>
            </a:r>
          </a:p>
          <a:p>
            <a:pPr marL="457200" indent="-457200" algn="l">
              <a:buSzPct val="75000"/>
              <a:buChar char="•"/>
            </a:pPr>
            <a:r>
              <a:t>Think about what other subjects you like at school, and think about doing a dual degree!</a:t>
            </a:r>
          </a:p>
          <a:p>
            <a:pPr marL="457200" indent="-457200" algn="l">
              <a:buSzPct val="75000"/>
              <a:buChar char="•"/>
            </a:pPr>
            <a:r>
              <a:t>Learn GIT source control </a:t>
            </a:r>
            <a:r>
              <a:rPr sz="2200"/>
              <a:t>(</a:t>
            </a:r>
            <a:r>
              <a:rPr sz="2200" u="sng">
                <a:hlinkClick r:id="rId2"/>
              </a:rPr>
              <a:t>https://learngitbranching.js.org</a:t>
            </a:r>
            <a:r>
              <a:rPr sz="2200"/>
              <a:t>)</a:t>
            </a:r>
            <a:endParaRPr sz="2400"/>
          </a:p>
          <a:p>
            <a:pPr marL="745957" lvl="1" indent="-288757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Namely commit, push, and pull. </a:t>
            </a:r>
          </a:p>
          <a:p>
            <a:pPr marL="457200" indent="-457200" algn="l">
              <a:buSzPct val="75000"/>
              <a:buChar char="•"/>
            </a:pPr>
            <a:r>
              <a:t>Learn UNIX commands ( cd , ls , vim , etc)</a:t>
            </a:r>
          </a:p>
          <a:p>
            <a:pPr marL="457200" indent="-457200" algn="l">
              <a:buSzPct val="75000"/>
              <a:buChar char="•"/>
            </a:pPr>
            <a:r>
              <a:t>HAVE A ROUGH PLAN FOR BOTH FIRST AND SECOND YEAR</a:t>
            </a:r>
          </a:p>
          <a:p>
            <a:pPr marL="830178" lvl="1" indent="-372978" algn="l">
              <a:buSzPct val="75000"/>
              <a:buChar char="•"/>
              <a:defRPr sz="3100" i="1">
                <a:latin typeface="Helvetica"/>
                <a:ea typeface="Helvetica"/>
                <a:cs typeface="Helvetica"/>
                <a:sym typeface="Helvetica"/>
              </a:defRPr>
            </a:pPr>
            <a:r>
              <a:t>How many times have I seen people redo courses / replan their degree…</a:t>
            </a:r>
          </a:p>
        </p:txBody>
      </p:sp>
      <p:sp>
        <p:nvSpPr>
          <p:cNvPr id="148" name="Generally"/>
          <p:cNvSpPr txBox="1"/>
          <p:nvPr/>
        </p:nvSpPr>
        <p:spPr>
          <a:xfrm>
            <a:off x="981351" y="2210107"/>
            <a:ext cx="23140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Generally</a:t>
            </a:r>
          </a:p>
        </p:txBody>
      </p:sp>
      <p:sp>
        <p:nvSpPr>
          <p:cNvPr id="149" name="[1] Brian  Kernighan’s Book - ‘The C Programming Language’"/>
          <p:cNvSpPr txBox="1"/>
          <p:nvPr/>
        </p:nvSpPr>
        <p:spPr>
          <a:xfrm>
            <a:off x="49167" y="9344979"/>
            <a:ext cx="741601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800"/>
              </a:spcBef>
              <a:defRPr sz="2100"/>
            </a:lvl1pPr>
          </a:lstStyle>
          <a:p>
            <a:r>
              <a:t>[1] Brian  Kernighan’s Book - ‘The C Programming Language’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gree Naming Breakdow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Degree Naming Breakdown</a:t>
            </a:r>
          </a:p>
        </p:txBody>
      </p:sp>
      <p:sp>
        <p:nvSpPr>
          <p:cNvPr id="152" name="Bachelor of Biomedical Science and Science maj. Computer Science"/>
          <p:cNvSpPr txBox="1"/>
          <p:nvPr/>
        </p:nvSpPr>
        <p:spPr>
          <a:xfrm>
            <a:off x="0" y="4617535"/>
            <a:ext cx="13004800" cy="51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Bachelor of Biomedical Science and Science maj. Computer Science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1326</Words>
  <Application>Microsoft Office PowerPoint</Application>
  <PresentationFormat>Custom</PresentationFormat>
  <Paragraphs>163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Helvetica</vt:lpstr>
      <vt:lpstr>Helvetica Light</vt:lpstr>
      <vt:lpstr>Helvetica Neue</vt:lpstr>
      <vt:lpstr>Monaco</vt:lpstr>
      <vt:lpstr>Gradient</vt:lpstr>
      <vt:lpstr>Packager Shell Object</vt:lpstr>
      <vt:lpstr>Handy Info I Wish Someone Had Told Me Back In 2017</vt:lpstr>
      <vt:lpstr>About Me…</vt:lpstr>
      <vt:lpstr>About Me…</vt:lpstr>
      <vt:lpstr>About Me…</vt:lpstr>
      <vt:lpstr>Before we begin…</vt:lpstr>
      <vt:lpstr>Now, tell me a bit about yourselves?</vt:lpstr>
      <vt:lpstr>Grade 12</vt:lpstr>
      <vt:lpstr>Grade 12</vt:lpstr>
      <vt:lpstr>Degree Naming Breakdown</vt:lpstr>
      <vt:lpstr>Degree Naming Breakdown</vt:lpstr>
      <vt:lpstr>Dual Degree Options (UQ)</vt:lpstr>
      <vt:lpstr>Major Options (UQ)</vt:lpstr>
      <vt:lpstr>Courses</vt:lpstr>
      <vt:lpstr>Assignment Types</vt:lpstr>
      <vt:lpstr>Exam Types</vt:lpstr>
      <vt:lpstr>PowerPoint Presentation</vt:lpstr>
      <vt:lpstr>Transitioning to University</vt:lpstr>
      <vt:lpstr>Don’t Stress though</vt:lpstr>
      <vt:lpstr>Opportunities</vt:lpstr>
      <vt:lpstr>Opportunities</vt:lpstr>
      <vt:lpstr>Future Career Goals</vt:lpstr>
      <vt:lpstr>Wrapping up…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stuff i wished someone had told me back in 2017</dc:title>
  <dc:creator>Hamish Bultitude</dc:creator>
  <cp:lastModifiedBy>Hamish Bultitude</cp:lastModifiedBy>
  <cp:revision>46</cp:revision>
  <dcterms:modified xsi:type="dcterms:W3CDTF">2020-02-13T09:39:28Z</dcterms:modified>
</cp:coreProperties>
</file>